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511" r:id="rId3"/>
    <p:sldId id="524" r:id="rId4"/>
    <p:sldId id="525" r:id="rId5"/>
    <p:sldId id="526" r:id="rId6"/>
    <p:sldId id="512" r:id="rId7"/>
    <p:sldId id="513" r:id="rId8"/>
    <p:sldId id="514" r:id="rId9"/>
    <p:sldId id="529" r:id="rId10"/>
    <p:sldId id="530" r:id="rId11"/>
    <p:sldId id="483" r:id="rId12"/>
    <p:sldId id="515" r:id="rId13"/>
    <p:sldId id="507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527" r:id="rId22"/>
    <p:sldId id="516" r:id="rId23"/>
    <p:sldId id="517" r:id="rId24"/>
    <p:sldId id="491" r:id="rId25"/>
    <p:sldId id="518" r:id="rId26"/>
    <p:sldId id="492" r:id="rId27"/>
    <p:sldId id="493" r:id="rId28"/>
    <p:sldId id="528" r:id="rId29"/>
    <p:sldId id="494" r:id="rId30"/>
    <p:sldId id="495" r:id="rId31"/>
    <p:sldId id="496" r:id="rId32"/>
    <p:sldId id="448" r:id="rId33"/>
    <p:sldId id="479" r:id="rId34"/>
    <p:sldId id="481" r:id="rId35"/>
    <p:sldId id="508" r:id="rId36"/>
    <p:sldId id="522" r:id="rId37"/>
    <p:sldId id="523" r:id="rId38"/>
    <p:sldId id="519" r:id="rId39"/>
    <p:sldId id="475" r:id="rId40"/>
    <p:sldId id="453" r:id="rId41"/>
    <p:sldId id="471" r:id="rId42"/>
    <p:sldId id="375" r:id="rId43"/>
    <p:sldId id="521" r:id="rId44"/>
    <p:sldId id="379" r:id="rId45"/>
    <p:sldId id="497" r:id="rId46"/>
    <p:sldId id="498" r:id="rId47"/>
    <p:sldId id="381" r:id="rId48"/>
    <p:sldId id="430" r:id="rId49"/>
    <p:sldId id="435" r:id="rId50"/>
    <p:sldId id="459" r:id="rId51"/>
    <p:sldId id="461" r:id="rId52"/>
    <p:sldId id="463" r:id="rId53"/>
    <p:sldId id="438" r:id="rId54"/>
    <p:sldId id="444" r:id="rId55"/>
    <p:sldId id="473" r:id="rId56"/>
    <p:sldId id="499" r:id="rId57"/>
    <p:sldId id="520" r:id="rId58"/>
    <p:sldId id="500" r:id="rId59"/>
    <p:sldId id="501" r:id="rId60"/>
    <p:sldId id="502" r:id="rId61"/>
    <p:sldId id="506" r:id="rId62"/>
    <p:sldId id="504" r:id="rId63"/>
    <p:sldId id="505" r:id="rId64"/>
    <p:sldId id="472" r:id="rId65"/>
    <p:sldId id="510" r:id="rId66"/>
    <p:sldId id="503" r:id="rId67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ana Nelliot" initials="AN" lastIdx="4" clrIdx="0">
    <p:extLst/>
  </p:cmAuthor>
  <p:cmAuthor id="2" name="Victor Dinglas" initials="VD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9DC"/>
    <a:srgbClr val="0000FF"/>
    <a:srgbClr val="FF0000"/>
    <a:srgbClr val="00FFFF"/>
    <a:srgbClr val="6699FF"/>
    <a:srgbClr val="FFCC99"/>
    <a:srgbClr val="FFFF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76588" autoAdjust="0"/>
  </p:normalViewPr>
  <p:slideViewPr>
    <p:cSldViewPr>
      <p:cViewPr varScale="1">
        <p:scale>
          <a:sx n="54" d="100"/>
          <a:sy n="54" d="100"/>
        </p:scale>
        <p:origin x="93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14178"/>
    </p:cViewPr>
  </p:sorterViewPr>
  <p:notesViewPr>
    <p:cSldViewPr snapToGrid="0" snapToObjects="1">
      <p:cViewPr varScale="1">
        <p:scale>
          <a:sx n="79" d="100"/>
          <a:sy n="79" d="100"/>
        </p:scale>
        <p:origin x="-3496" y="-10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6.xml"/><Relationship Id="rId3" Type="http://schemas.openxmlformats.org/officeDocument/2006/relationships/slide" Target="slides/slide34.xml"/><Relationship Id="rId7" Type="http://schemas.openxmlformats.org/officeDocument/2006/relationships/slide" Target="slides/slide45.xml"/><Relationship Id="rId2" Type="http://schemas.openxmlformats.org/officeDocument/2006/relationships/slide" Target="slides/slide33.xml"/><Relationship Id="rId1" Type="http://schemas.openxmlformats.org/officeDocument/2006/relationships/slide" Target="slides/slide32.xml"/><Relationship Id="rId6" Type="http://schemas.openxmlformats.org/officeDocument/2006/relationships/slide" Target="slides/slide41.xml"/><Relationship Id="rId5" Type="http://schemas.openxmlformats.org/officeDocument/2006/relationships/slide" Target="slides/slide40.xml"/><Relationship Id="rId4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inaskar01.gaia.sll.se\fs_kar_usr$\3ng9\_Olav\Studies\Olav\Summary%20WB%20protein%20IC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inaskar01.gaia.sll.se\fs_kar_usr$\3ng9\_Olav\Studies\Olav\Summary%20WB%20protein%20IC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Arial Regular"/>
              </a:rPr>
              <a:t>Survival</a:t>
            </a:r>
            <a:r>
              <a:rPr lang="en-US" sz="1600" baseline="0" dirty="0">
                <a:latin typeface="Arial Regular"/>
              </a:rPr>
              <a:t> in Elderly Patients at ICU Admission</a:t>
            </a:r>
            <a:endParaRPr lang="en-US" sz="1600" dirty="0">
              <a:latin typeface="Arial Regular"/>
            </a:endParaRPr>
          </a:p>
        </c:rich>
      </c:tx>
      <c:layout>
        <c:manualLayout>
          <c:xMode val="edge"/>
          <c:yMode val="edge"/>
          <c:x val="0.10847214931466899"/>
          <c:y val="2.478314745972738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</c:spPr>
          <c:invertIfNegative val="0"/>
          <c:cat>
            <c:strRef>
              <c:f>Sheet1!$A$3:$B$3</c:f>
              <c:strCache>
                <c:ptCount val="2"/>
                <c:pt idx="0">
                  <c:v>Sarcopenics</c:v>
                </c:pt>
                <c:pt idx="1">
                  <c:v>Non-Sarcopenics</c:v>
                </c:pt>
              </c:strCache>
            </c:strRef>
          </c:cat>
          <c:val>
            <c:numRef>
              <c:f>Sheet1!$A$4:$B$4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C-4D4C-8218-33822C8CA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418432"/>
        <c:axId val="483427840"/>
      </c:barChart>
      <c:catAx>
        <c:axId val="48341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Regular"/>
              </a:defRPr>
            </a:pPr>
            <a:endParaRPr lang="en-US"/>
          </a:p>
        </c:txPr>
        <c:crossAx val="483427840"/>
        <c:crosses val="autoZero"/>
        <c:auto val="1"/>
        <c:lblAlgn val="ctr"/>
        <c:lblOffset val="100"/>
        <c:noMultiLvlLbl val="0"/>
      </c:catAx>
      <c:valAx>
        <c:axId val="48342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200" dirty="0">
                    <a:latin typeface="Arial Regular"/>
                  </a:rPr>
                  <a:t>Proportion</a:t>
                </a:r>
                <a:r>
                  <a:rPr lang="en-US" sz="1200" baseline="0" dirty="0">
                    <a:latin typeface="Arial Regular"/>
                  </a:rPr>
                  <a:t> of Deceased Patients (%)</a:t>
                </a:r>
                <a:endParaRPr lang="en-US" sz="1200" dirty="0">
                  <a:latin typeface="Arial Regular"/>
                </a:endParaRPr>
              </a:p>
            </c:rich>
          </c:tx>
          <c:layout>
            <c:manualLayout>
              <c:xMode val="edge"/>
              <c:yMode val="edge"/>
              <c:x val="0"/>
              <c:y val="0.218847681214569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Regular"/>
              </a:defRPr>
            </a:pPr>
            <a:endParaRPr lang="en-US"/>
          </a:p>
        </c:txPr>
        <c:crossAx val="483418432"/>
        <c:crosses val="autoZero"/>
        <c:crossBetween val="between"/>
      </c:valAx>
    </c:plotArea>
    <c:plotVisOnly val="1"/>
    <c:dispBlanksAs val="gap"/>
    <c:showDLblsOverMax val="0"/>
  </c:chart>
  <c:spPr>
    <a:solidFill>
      <a:srgbClr val="10604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Data!$Q$4:$Q$5</c:f>
              <c:strCache>
                <c:ptCount val="1"/>
                <c:pt idx="0">
                  <c:v>Prot Bal umol/kg/day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50800"/>
            </c:spPr>
            <c:trendlineType val="linear"/>
            <c:dispRSqr val="1"/>
            <c:dispEq val="0"/>
            <c:trendlineLbl>
              <c:layout>
                <c:manualLayout>
                  <c:x val="5.0616579177602802E-2"/>
                  <c:y val="0.3211727179935841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Data!$P$6:$P$154</c:f>
              <c:numCache>
                <c:formatCode>General</c:formatCode>
                <c:ptCount val="149"/>
                <c:pt idx="16" formatCode="0.00">
                  <c:v>0.86266046511627903</c:v>
                </c:pt>
                <c:pt idx="17" formatCode="0.00">
                  <c:v>1.3146092307692308</c:v>
                </c:pt>
                <c:pt idx="18" formatCode="0.00">
                  <c:v>1.0267200000000001</c:v>
                </c:pt>
                <c:pt idx="19" formatCode="0.00">
                  <c:v>0.58821119999999993</c:v>
                </c:pt>
                <c:pt idx="20" formatCode="0.00">
                  <c:v>0</c:v>
                </c:pt>
                <c:pt idx="21" formatCode="0.00">
                  <c:v>1.9739519999999997</c:v>
                </c:pt>
                <c:pt idx="22" formatCode="0.00">
                  <c:v>0.94042140845070421</c:v>
                </c:pt>
                <c:pt idx="23" formatCode="0.00">
                  <c:v>0.67829760000000006</c:v>
                </c:pt>
                <c:pt idx="29" formatCode="0.00">
                  <c:v>0.45835370558375632</c:v>
                </c:pt>
                <c:pt idx="30" formatCode="0.00">
                  <c:v>0.91670741116751264</c:v>
                </c:pt>
                <c:pt idx="31" formatCode="0.00">
                  <c:v>0.57184711111111108</c:v>
                </c:pt>
                <c:pt idx="32" formatCode="0.00">
                  <c:v>1.1436942222222222</c:v>
                </c:pt>
                <c:pt idx="33" formatCode="0.00">
                  <c:v>0.59833333333333327</c:v>
                </c:pt>
                <c:pt idx="34" formatCode="0.00">
                  <c:v>1.1966666666666665</c:v>
                </c:pt>
                <c:pt idx="35" formatCode="0.00">
                  <c:v>0.44862229249011848</c:v>
                </c:pt>
                <c:pt idx="36" formatCode="0.00">
                  <c:v>0.89724458498023696</c:v>
                </c:pt>
                <c:pt idx="37" formatCode="0.00">
                  <c:v>0.62927209411764695</c:v>
                </c:pt>
                <c:pt idx="38" formatCode="0.00">
                  <c:v>1.2585441882352939</c:v>
                </c:pt>
                <c:pt idx="39" formatCode="0.00">
                  <c:v>0.46369745454545452</c:v>
                </c:pt>
                <c:pt idx="40" formatCode="0.00">
                  <c:v>0.92739490909090905</c:v>
                </c:pt>
                <c:pt idx="41" formatCode="0.00">
                  <c:v>0.58306308196721313</c:v>
                </c:pt>
                <c:pt idx="42" formatCode="0.00">
                  <c:v>1.1638662295081967</c:v>
                </c:pt>
                <c:pt idx="43" formatCode="0.00">
                  <c:v>0.58699974193548388</c:v>
                </c:pt>
                <c:pt idx="44" formatCode="0.00">
                  <c:v>1.1739994838709678</c:v>
                </c:pt>
                <c:pt idx="45" formatCode="0.00">
                  <c:v>0.33349779264214047</c:v>
                </c:pt>
                <c:pt idx="46" formatCode="0.00">
                  <c:v>0.82990234113712369</c:v>
                </c:pt>
                <c:pt idx="47" formatCode="0.00">
                  <c:v>0.39849000000000001</c:v>
                </c:pt>
                <c:pt idx="48" formatCode="0.00">
                  <c:v>0.79698000000000002</c:v>
                </c:pt>
                <c:pt idx="49" formatCode="0.00">
                  <c:v>0.6411906976744185</c:v>
                </c:pt>
                <c:pt idx="50" formatCode="0.00">
                  <c:v>1.282381395348837</c:v>
                </c:pt>
                <c:pt idx="51" formatCode="0.00">
                  <c:v>0.48552055427251734</c:v>
                </c:pt>
                <c:pt idx="52" formatCode="0.00">
                  <c:v>0.96626549653579674</c:v>
                </c:pt>
                <c:pt idx="53" formatCode="0.00">
                  <c:v>0.61323843416370105</c:v>
                </c:pt>
                <c:pt idx="54" formatCode="0.00">
                  <c:v>1.3000654804270464</c:v>
                </c:pt>
                <c:pt idx="55" formatCode="0.00">
                  <c:v>0.6954618834080718</c:v>
                </c:pt>
                <c:pt idx="56" formatCode="0.00">
                  <c:v>1.3909237668161436</c:v>
                </c:pt>
                <c:pt idx="57" formatCode="0.00">
                  <c:v>0.6433279999999999</c:v>
                </c:pt>
                <c:pt idx="58" formatCode="0.00">
                  <c:v>1.2881147936507935</c:v>
                </c:pt>
                <c:pt idx="59" formatCode="0.00">
                  <c:v>0.62035200000000001</c:v>
                </c:pt>
                <c:pt idx="60" formatCode="0.00">
                  <c:v>1.0959551999999999</c:v>
                </c:pt>
                <c:pt idx="61" formatCode="0.00">
                  <c:v>0.3243670588235294</c:v>
                </c:pt>
                <c:pt idx="62" formatCode="0.00">
                  <c:v>0.75253157647058821</c:v>
                </c:pt>
                <c:pt idx="82" formatCode="0.00">
                  <c:v>0.58291199999999999</c:v>
                </c:pt>
                <c:pt idx="83" formatCode="0.00">
                  <c:v>0.8246053333333333</c:v>
                </c:pt>
                <c:pt idx="84" formatCode="0.00">
                  <c:v>0.85375999999999996</c:v>
                </c:pt>
                <c:pt idx="85" formatCode="0.00">
                  <c:v>1.0775501234567901</c:v>
                </c:pt>
                <c:pt idx="86" formatCode="0.00">
                  <c:v>0.77681454545454542</c:v>
                </c:pt>
                <c:pt idx="87" formatCode="0.00">
                  <c:v>0.98280318181818171</c:v>
                </c:pt>
                <c:pt idx="88" formatCode="0.00">
                  <c:v>0</c:v>
                </c:pt>
                <c:pt idx="89" formatCode="0.00">
                  <c:v>0.19081052631578946</c:v>
                </c:pt>
                <c:pt idx="90" formatCode="0.00">
                  <c:v>0</c:v>
                </c:pt>
                <c:pt idx="91" formatCode="0.00">
                  <c:v>0.21077906976744185</c:v>
                </c:pt>
                <c:pt idx="92" formatCode="0.00">
                  <c:v>0</c:v>
                </c:pt>
                <c:pt idx="93" formatCode="0.00">
                  <c:v>0.28323437499999998</c:v>
                </c:pt>
                <c:pt idx="94" formatCode="0.00">
                  <c:v>0</c:v>
                </c:pt>
                <c:pt idx="95" formatCode="0.00">
                  <c:v>0.29237096774193544</c:v>
                </c:pt>
                <c:pt idx="101" formatCode="0.00">
                  <c:v>1.3121495327102803</c:v>
                </c:pt>
                <c:pt idx="102" formatCode="0.00">
                  <c:v>2.2769495327102804</c:v>
                </c:pt>
                <c:pt idx="103" formatCode="0.00">
                  <c:v>0.75891891891891883</c:v>
                </c:pt>
                <c:pt idx="104" formatCode="0.00">
                  <c:v>1.7237189189189188</c:v>
                </c:pt>
                <c:pt idx="105" formatCode="0.00">
                  <c:v>0.74598496240601508</c:v>
                </c:pt>
                <c:pt idx="106" formatCode="0.00">
                  <c:v>1.7107849624060152</c:v>
                </c:pt>
                <c:pt idx="107" formatCode="0.00">
                  <c:v>0.7632000000000001</c:v>
                </c:pt>
                <c:pt idx="108" formatCode="0.00">
                  <c:v>1.7280000000000002</c:v>
                </c:pt>
                <c:pt idx="109" formatCode="0.00">
                  <c:v>1.0149397590361446</c:v>
                </c:pt>
                <c:pt idx="110" formatCode="0.00">
                  <c:v>1.9797397590361445</c:v>
                </c:pt>
                <c:pt idx="111" formatCode="0.00">
                  <c:v>0.55714285714285716</c:v>
                </c:pt>
                <c:pt idx="112" formatCode="0.00">
                  <c:v>1.5219428571428573</c:v>
                </c:pt>
                <c:pt idx="113" formatCode="0.00">
                  <c:v>0.66857142857142848</c:v>
                </c:pt>
                <c:pt idx="115" formatCode="0.00">
                  <c:v>0.78</c:v>
                </c:pt>
                <c:pt idx="116" formatCode="0.00">
                  <c:v>1.7448000000000001</c:v>
                </c:pt>
                <c:pt idx="117" formatCode="0.00">
                  <c:v>1.2480000000000002</c:v>
                </c:pt>
                <c:pt idx="118" formatCode="0.00">
                  <c:v>2.2128000000000001</c:v>
                </c:pt>
                <c:pt idx="119" formatCode="0.00">
                  <c:v>0.72595656670113751</c:v>
                </c:pt>
                <c:pt idx="120" formatCode="0.00">
                  <c:v>1.6907565667011375</c:v>
                </c:pt>
                <c:pt idx="121" formatCode="0.00">
                  <c:v>0.96794208893485001</c:v>
                </c:pt>
                <c:pt idx="123" formatCode="0.00">
                  <c:v>0.74608695652173918</c:v>
                </c:pt>
                <c:pt idx="125" formatCode="0.00">
                  <c:v>0.97000120000000001</c:v>
                </c:pt>
                <c:pt idx="126" formatCode="0.00">
                  <c:v>1.9348011999999999</c:v>
                </c:pt>
                <c:pt idx="127" formatCode="0.00">
                  <c:v>1.1999999999999999E-6</c:v>
                </c:pt>
                <c:pt idx="129" formatCode="0.00">
                  <c:v>0.65194029850746271</c:v>
                </c:pt>
                <c:pt idx="130" formatCode="0.00">
                  <c:v>1.6167402985074628</c:v>
                </c:pt>
                <c:pt idx="131" formatCode="0.00">
                  <c:v>0.65194029850746271</c:v>
                </c:pt>
                <c:pt idx="132" formatCode="0.00">
                  <c:v>1.6167402985074628</c:v>
                </c:pt>
                <c:pt idx="133" formatCode="0.00">
                  <c:v>0.60387096774193549</c:v>
                </c:pt>
                <c:pt idx="134" formatCode="0.00">
                  <c:v>1.5686709677419355</c:v>
                </c:pt>
                <c:pt idx="135" formatCode="0.00">
                  <c:v>1.6E-7</c:v>
                </c:pt>
                <c:pt idx="136" formatCode="0.00">
                  <c:v>0.96480160000000004</c:v>
                </c:pt>
                <c:pt idx="137" formatCode="0.00">
                  <c:v>0.4</c:v>
                </c:pt>
                <c:pt idx="138" formatCode="0.00">
                  <c:v>1.3648</c:v>
                </c:pt>
                <c:pt idx="139" formatCode="0.00">
                  <c:v>1.177358490566038E-7</c:v>
                </c:pt>
                <c:pt idx="140" formatCode="0.00">
                  <c:v>0.96480011773584917</c:v>
                </c:pt>
                <c:pt idx="141" formatCode="0.00">
                  <c:v>0.58867924528301885</c:v>
                </c:pt>
                <c:pt idx="142" formatCode="0.00">
                  <c:v>1.5534792452830191</c:v>
                </c:pt>
                <c:pt idx="143" formatCode="0.00">
                  <c:v>0.8221621621621622</c:v>
                </c:pt>
                <c:pt idx="144" formatCode="0.00">
                  <c:v>1.7869621621621623</c:v>
                </c:pt>
                <c:pt idx="145" formatCode="0.00">
                  <c:v>0.312</c:v>
                </c:pt>
                <c:pt idx="146" formatCode="0.00">
                  <c:v>1.2767999999999999</c:v>
                </c:pt>
                <c:pt idx="147" formatCode="0.00">
                  <c:v>0.99839999999999995</c:v>
                </c:pt>
                <c:pt idx="148" formatCode="0.00">
                  <c:v>1.9632000000000001</c:v>
                </c:pt>
              </c:numCache>
            </c:numRef>
          </c:xVal>
          <c:yVal>
            <c:numRef>
              <c:f>Data!$Q$6:$Q$154</c:f>
              <c:numCache>
                <c:formatCode>General</c:formatCode>
                <c:ptCount val="149"/>
                <c:pt idx="16" formatCode="0.00">
                  <c:v>5.1009698519133195</c:v>
                </c:pt>
                <c:pt idx="17" formatCode="0.00">
                  <c:v>1.330893109436829</c:v>
                </c:pt>
                <c:pt idx="18" formatCode="0.00">
                  <c:v>7.6615947313639339</c:v>
                </c:pt>
                <c:pt idx="19" formatCode="0.00">
                  <c:v>-15.110571857923475</c:v>
                </c:pt>
                <c:pt idx="20" formatCode="0.00">
                  <c:v>-4.6176847158253693</c:v>
                </c:pt>
                <c:pt idx="21" formatCode="0.00">
                  <c:v>22.273297023018344</c:v>
                </c:pt>
                <c:pt idx="22" formatCode="0.00">
                  <c:v>9.0340398645176094</c:v>
                </c:pt>
                <c:pt idx="23" formatCode="0.00">
                  <c:v>3.1048469774767824</c:v>
                </c:pt>
                <c:pt idx="29" formatCode="0.00">
                  <c:v>-2.0741757050853096</c:v>
                </c:pt>
                <c:pt idx="30" formatCode="0.00">
                  <c:v>2.5352610396067092</c:v>
                </c:pt>
                <c:pt idx="31" formatCode="0.00">
                  <c:v>3.8835088403592479</c:v>
                </c:pt>
                <c:pt idx="32" formatCode="0.00">
                  <c:v>14.34186076541387</c:v>
                </c:pt>
                <c:pt idx="33" formatCode="0.00">
                  <c:v>-3.0867787644201599</c:v>
                </c:pt>
                <c:pt idx="34" formatCode="0.00">
                  <c:v>7.8740918546772605</c:v>
                </c:pt>
                <c:pt idx="35" formatCode="0.00">
                  <c:v>-4.7789410352485362</c:v>
                </c:pt>
                <c:pt idx="36" formatCode="0.00">
                  <c:v>6.155670831007086</c:v>
                </c:pt>
                <c:pt idx="37" formatCode="0.00">
                  <c:v>-34.180357839694281</c:v>
                </c:pt>
                <c:pt idx="38" formatCode="0.00">
                  <c:v>-12.226872995643603</c:v>
                </c:pt>
                <c:pt idx="39" formatCode="0.00">
                  <c:v>-3.9227177113729397</c:v>
                </c:pt>
                <c:pt idx="40" formatCode="0.00">
                  <c:v>-0.84860382289522818</c:v>
                </c:pt>
                <c:pt idx="41" formatCode="0.00">
                  <c:v>1.7214650416352342</c:v>
                </c:pt>
                <c:pt idx="42" formatCode="0.00">
                  <c:v>13.560169195821942</c:v>
                </c:pt>
                <c:pt idx="43" formatCode="0.00">
                  <c:v>-6.3138040945869989</c:v>
                </c:pt>
                <c:pt idx="44" formatCode="0.00">
                  <c:v>4.9209942167408514</c:v>
                </c:pt>
                <c:pt idx="45" formatCode="0.00">
                  <c:v>-2.5279616342162328</c:v>
                </c:pt>
                <c:pt idx="46" formatCode="0.00">
                  <c:v>10.472083965573376</c:v>
                </c:pt>
                <c:pt idx="47" formatCode="0.00">
                  <c:v>-32.371682826614261</c:v>
                </c:pt>
                <c:pt idx="48" formatCode="0.00">
                  <c:v>10.012213280972006</c:v>
                </c:pt>
                <c:pt idx="49" formatCode="0.00">
                  <c:v>1.3338254287926006</c:v>
                </c:pt>
                <c:pt idx="50" formatCode="0.00">
                  <c:v>9.3314699238450345</c:v>
                </c:pt>
                <c:pt idx="51" formatCode="0.00">
                  <c:v>-0.58319023787561264</c:v>
                </c:pt>
                <c:pt idx="52" formatCode="0.00">
                  <c:v>5.6992970372903784</c:v>
                </c:pt>
                <c:pt idx="53" formatCode="0.00">
                  <c:v>-4.3163223628371696</c:v>
                </c:pt>
                <c:pt idx="54" formatCode="0.00">
                  <c:v>6.1747547206502844</c:v>
                </c:pt>
                <c:pt idx="55" formatCode="0.00">
                  <c:v>1.3924281968613315</c:v>
                </c:pt>
                <c:pt idx="56" formatCode="0.00">
                  <c:v>9.6296137635883667</c:v>
                </c:pt>
                <c:pt idx="57" formatCode="0.00">
                  <c:v>0.10016422084626697</c:v>
                </c:pt>
                <c:pt idx="58" formatCode="0.00">
                  <c:v>13.655750051406642</c:v>
                </c:pt>
                <c:pt idx="59" formatCode="0.00">
                  <c:v>1.4786702002048315</c:v>
                </c:pt>
                <c:pt idx="60" formatCode="0.00">
                  <c:v>8.3344609208948128</c:v>
                </c:pt>
                <c:pt idx="61" formatCode="0.00">
                  <c:v>-0.38213203013908981</c:v>
                </c:pt>
                <c:pt idx="62" formatCode="0.00">
                  <c:v>8.865404842194053</c:v>
                </c:pt>
                <c:pt idx="82" formatCode="0.00">
                  <c:v>1.3600113073521385</c:v>
                </c:pt>
                <c:pt idx="83" formatCode="0.00">
                  <c:v>1.7470861571615188</c:v>
                </c:pt>
                <c:pt idx="84" formatCode="0.00">
                  <c:v>0.54414443987987227</c:v>
                </c:pt>
                <c:pt idx="85" formatCode="0.00">
                  <c:v>3.3526973919925922</c:v>
                </c:pt>
                <c:pt idx="86" formatCode="0.00">
                  <c:v>-12.613869398601395</c:v>
                </c:pt>
                <c:pt idx="87" formatCode="0.00">
                  <c:v>-6.7798558114064207</c:v>
                </c:pt>
                <c:pt idx="88" formatCode="0.00">
                  <c:v>-6.8483979986563313</c:v>
                </c:pt>
                <c:pt idx="89" formatCode="0.00">
                  <c:v>-5.7975258442228323</c:v>
                </c:pt>
                <c:pt idx="90" formatCode="0.00">
                  <c:v>-22.640706331170065</c:v>
                </c:pt>
                <c:pt idx="91" formatCode="0.00">
                  <c:v>-19.997991951508638</c:v>
                </c:pt>
                <c:pt idx="92" formatCode="0.00">
                  <c:v>-10.116421358693984</c:v>
                </c:pt>
                <c:pt idx="93" formatCode="0.00">
                  <c:v>-9.0071393582184029</c:v>
                </c:pt>
                <c:pt idx="94" formatCode="0.00">
                  <c:v>-8.5601397519457407</c:v>
                </c:pt>
                <c:pt idx="95" formatCode="0.00">
                  <c:v>-5.4369426523825766</c:v>
                </c:pt>
                <c:pt idx="101" formatCode="0.00">
                  <c:v>-2.21629509831088</c:v>
                </c:pt>
                <c:pt idx="102" formatCode="0.00">
                  <c:v>13.863614465888432</c:v>
                </c:pt>
                <c:pt idx="103" formatCode="0.00">
                  <c:v>-8.8854282376738922</c:v>
                </c:pt>
                <c:pt idx="104" formatCode="0.00">
                  <c:v>-0.40411278760026903</c:v>
                </c:pt>
                <c:pt idx="105" formatCode="0.00">
                  <c:v>-8.8298879986533905</c:v>
                </c:pt>
                <c:pt idx="106" formatCode="0.00">
                  <c:v>1.5390092571864784</c:v>
                </c:pt>
                <c:pt idx="107" formatCode="0.00">
                  <c:v>-18.276020793749076</c:v>
                </c:pt>
                <c:pt idx="108" formatCode="0.00">
                  <c:v>6.4294326080044328</c:v>
                </c:pt>
                <c:pt idx="109" formatCode="0.00">
                  <c:v>-0.68660801390106485</c:v>
                </c:pt>
                <c:pt idx="110" formatCode="0.00">
                  <c:v>9.3603791320216345</c:v>
                </c:pt>
                <c:pt idx="111" formatCode="0.00">
                  <c:v>-4.2432961258222122</c:v>
                </c:pt>
                <c:pt idx="112" formatCode="0.00">
                  <c:v>5.5880970505925447</c:v>
                </c:pt>
                <c:pt idx="113" formatCode="0.00">
                  <c:v>-4.1706387026908942</c:v>
                </c:pt>
                <c:pt idx="115" formatCode="0.00">
                  <c:v>-2.5052911215195053</c:v>
                </c:pt>
                <c:pt idx="116" formatCode="0.00">
                  <c:v>6.837429165164373</c:v>
                </c:pt>
                <c:pt idx="117" formatCode="0.00">
                  <c:v>2.1696270216513867</c:v>
                </c:pt>
                <c:pt idx="118" formatCode="0.00">
                  <c:v>13.915704487529894</c:v>
                </c:pt>
                <c:pt idx="119" formatCode="0.00">
                  <c:v>-5.9630172498328164</c:v>
                </c:pt>
                <c:pt idx="120" formatCode="0.00">
                  <c:v>7.9391553456445791</c:v>
                </c:pt>
                <c:pt idx="121" formatCode="0.00">
                  <c:v>-4.8038727102618282</c:v>
                </c:pt>
                <c:pt idx="123" formatCode="0.00">
                  <c:v>-1.2381691619568471</c:v>
                </c:pt>
                <c:pt idx="125" formatCode="0.00">
                  <c:v>5.1636384242892674</c:v>
                </c:pt>
                <c:pt idx="126" formatCode="0.00">
                  <c:v>14.398591235222021</c:v>
                </c:pt>
                <c:pt idx="127" formatCode="0.00">
                  <c:v>-5.5371712994554301</c:v>
                </c:pt>
                <c:pt idx="129" formatCode="0.00">
                  <c:v>-8.0111973382171016</c:v>
                </c:pt>
                <c:pt idx="130" formatCode="0.00">
                  <c:v>0.89344955064169085</c:v>
                </c:pt>
                <c:pt idx="131" formatCode="0.00">
                  <c:v>-0.20415077622018885</c:v>
                </c:pt>
                <c:pt idx="132" formatCode="0.00">
                  <c:v>11.637269879412884</c:v>
                </c:pt>
                <c:pt idx="133" formatCode="0.00">
                  <c:v>-17.238629866036817</c:v>
                </c:pt>
                <c:pt idx="134" formatCode="0.00">
                  <c:v>2.396430414729295</c:v>
                </c:pt>
                <c:pt idx="135" formatCode="0.00">
                  <c:v>-4.7293746513222956</c:v>
                </c:pt>
                <c:pt idx="136" formatCode="0.00">
                  <c:v>6.9151482545485052</c:v>
                </c:pt>
                <c:pt idx="137" formatCode="0.00">
                  <c:v>-10.963603663486573</c:v>
                </c:pt>
                <c:pt idx="138" formatCode="0.00">
                  <c:v>-1.9060737737275275</c:v>
                </c:pt>
                <c:pt idx="139" formatCode="0.00">
                  <c:v>-20.5621647866733</c:v>
                </c:pt>
                <c:pt idx="140" formatCode="0.00">
                  <c:v>-10.396932184488861</c:v>
                </c:pt>
                <c:pt idx="141" formatCode="0.00">
                  <c:v>-0.10482436647258453</c:v>
                </c:pt>
                <c:pt idx="142" formatCode="0.00">
                  <c:v>3.6678298356710002</c:v>
                </c:pt>
                <c:pt idx="143" formatCode="0.00">
                  <c:v>-2.1687479222696524</c:v>
                </c:pt>
                <c:pt idx="144" formatCode="0.00">
                  <c:v>9.994913977415564</c:v>
                </c:pt>
                <c:pt idx="145" formatCode="0.00">
                  <c:v>-1.9509068113078598</c:v>
                </c:pt>
                <c:pt idx="146" formatCode="0.00">
                  <c:v>7.2571262000921379</c:v>
                </c:pt>
                <c:pt idx="147" formatCode="0.00">
                  <c:v>-4.9099440680506135</c:v>
                </c:pt>
                <c:pt idx="148" formatCode="0.00">
                  <c:v>13.50778981340649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948368"/>
        <c:axId val="800946016"/>
      </c:scatterChart>
      <c:valAx>
        <c:axId val="80094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Total</a:t>
                </a:r>
                <a:r>
                  <a:rPr lang="en-US" sz="1200" baseline="0"/>
                  <a:t> AA intake (g/kg/day)</a:t>
                </a:r>
                <a:endParaRPr lang="en-US" sz="1200"/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0946016"/>
        <c:crosses val="autoZero"/>
        <c:crossBetween val="midCat"/>
      </c:valAx>
      <c:valAx>
        <c:axId val="800946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+mn-lt"/>
                  </a:defRPr>
                </a:pPr>
                <a:r>
                  <a:rPr lang="en-US" sz="1200">
                    <a:latin typeface="+mn-lt"/>
                  </a:rPr>
                  <a:t>WB</a:t>
                </a:r>
                <a:r>
                  <a:rPr lang="en-US" sz="1200" baseline="0">
                    <a:latin typeface="+mn-lt"/>
                  </a:rPr>
                  <a:t> Protein net balance (</a:t>
                </a:r>
                <a:r>
                  <a:rPr lang="en-US" sz="1200" baseline="0">
                    <a:latin typeface="+mn-lt"/>
                    <a:cs typeface="Times New Roman"/>
                  </a:rPr>
                  <a:t>µ</a:t>
                </a:r>
                <a:r>
                  <a:rPr lang="en-US" sz="1200" baseline="0">
                    <a:latin typeface="+mn-lt"/>
                  </a:rPr>
                  <a:t>mol/kg/day)</a:t>
                </a:r>
                <a:endParaRPr lang="en-US" sz="1200">
                  <a:latin typeface="+mn-lt"/>
                </a:endParaRP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09483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Data!$R$4:$R$5</c:f>
              <c:strCache>
                <c:ptCount val="1"/>
                <c:pt idx="0">
                  <c:v>Phe Ox. umol/kg/day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50800"/>
            </c:spPr>
            <c:trendlineType val="linear"/>
            <c:dispRSqr val="1"/>
            <c:dispEq val="0"/>
            <c:trendlineLbl>
              <c:layout>
                <c:manualLayout>
                  <c:x val="5.5900106147929104E-2"/>
                  <c:y val="-0.343171315839349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Data!$P$6:$P$154</c:f>
              <c:numCache>
                <c:formatCode>General</c:formatCode>
                <c:ptCount val="149"/>
                <c:pt idx="16" formatCode="0.00">
                  <c:v>0.86266046511627903</c:v>
                </c:pt>
                <c:pt idx="17" formatCode="0.00">
                  <c:v>1.3146092307692308</c:v>
                </c:pt>
                <c:pt idx="18" formatCode="0.00">
                  <c:v>1.0267200000000001</c:v>
                </c:pt>
                <c:pt idx="19" formatCode="0.00">
                  <c:v>0.58821119999999993</c:v>
                </c:pt>
                <c:pt idx="20" formatCode="0.00">
                  <c:v>0</c:v>
                </c:pt>
                <c:pt idx="21" formatCode="0.00">
                  <c:v>1.9739519999999997</c:v>
                </c:pt>
                <c:pt idx="22" formatCode="0.00">
                  <c:v>0.94042140845070421</c:v>
                </c:pt>
                <c:pt idx="23" formatCode="0.00">
                  <c:v>0.67829760000000006</c:v>
                </c:pt>
                <c:pt idx="29" formatCode="0.00">
                  <c:v>0.45835370558375632</c:v>
                </c:pt>
                <c:pt idx="30" formatCode="0.00">
                  <c:v>0.91670741116751264</c:v>
                </c:pt>
                <c:pt idx="31" formatCode="0.00">
                  <c:v>0.57184711111111108</c:v>
                </c:pt>
                <c:pt idx="32" formatCode="0.00">
                  <c:v>1.1436942222222222</c:v>
                </c:pt>
                <c:pt idx="33" formatCode="0.00">
                  <c:v>0.59833333333333327</c:v>
                </c:pt>
                <c:pt idx="34" formatCode="0.00">
                  <c:v>1.1966666666666665</c:v>
                </c:pt>
                <c:pt idx="35" formatCode="0.00">
                  <c:v>0.44862229249011848</c:v>
                </c:pt>
                <c:pt idx="36" formatCode="0.00">
                  <c:v>0.89724458498023696</c:v>
                </c:pt>
                <c:pt idx="37" formatCode="0.00">
                  <c:v>0.62927209411764695</c:v>
                </c:pt>
                <c:pt idx="38" formatCode="0.00">
                  <c:v>1.2585441882352939</c:v>
                </c:pt>
                <c:pt idx="39" formatCode="0.00">
                  <c:v>0.46369745454545452</c:v>
                </c:pt>
                <c:pt idx="40" formatCode="0.00">
                  <c:v>0.92739490909090905</c:v>
                </c:pt>
                <c:pt idx="41" formatCode="0.00">
                  <c:v>0.58306308196721313</c:v>
                </c:pt>
                <c:pt idx="42" formatCode="0.00">
                  <c:v>1.1638662295081967</c:v>
                </c:pt>
                <c:pt idx="43" formatCode="0.00">
                  <c:v>0.58699974193548388</c:v>
                </c:pt>
                <c:pt idx="44" formatCode="0.00">
                  <c:v>1.1739994838709678</c:v>
                </c:pt>
                <c:pt idx="45" formatCode="0.00">
                  <c:v>0.33349779264214047</c:v>
                </c:pt>
                <c:pt idx="46" formatCode="0.00">
                  <c:v>0.82990234113712369</c:v>
                </c:pt>
                <c:pt idx="47" formatCode="0.00">
                  <c:v>0.39849000000000001</c:v>
                </c:pt>
                <c:pt idx="48" formatCode="0.00">
                  <c:v>0.79698000000000002</c:v>
                </c:pt>
                <c:pt idx="49" formatCode="0.00">
                  <c:v>0.6411906976744185</c:v>
                </c:pt>
                <c:pt idx="50" formatCode="0.00">
                  <c:v>1.282381395348837</c:v>
                </c:pt>
                <c:pt idx="51" formatCode="0.00">
                  <c:v>0.48552055427251734</c:v>
                </c:pt>
                <c:pt idx="52" formatCode="0.00">
                  <c:v>0.96626549653579674</c:v>
                </c:pt>
                <c:pt idx="53" formatCode="0.00">
                  <c:v>0.61323843416370105</c:v>
                </c:pt>
                <c:pt idx="54" formatCode="0.00">
                  <c:v>1.3000654804270464</c:v>
                </c:pt>
                <c:pt idx="55" formatCode="0.00">
                  <c:v>0.6954618834080718</c:v>
                </c:pt>
                <c:pt idx="56" formatCode="0.00">
                  <c:v>1.3909237668161436</c:v>
                </c:pt>
                <c:pt idx="57" formatCode="0.00">
                  <c:v>0.6433279999999999</c:v>
                </c:pt>
                <c:pt idx="58" formatCode="0.00">
                  <c:v>1.2881147936507935</c:v>
                </c:pt>
                <c:pt idx="59" formatCode="0.00">
                  <c:v>0.62035200000000001</c:v>
                </c:pt>
                <c:pt idx="60" formatCode="0.00">
                  <c:v>1.0959551999999999</c:v>
                </c:pt>
                <c:pt idx="61" formatCode="0.00">
                  <c:v>0.3243670588235294</c:v>
                </c:pt>
                <c:pt idx="62" formatCode="0.00">
                  <c:v>0.75253157647058821</c:v>
                </c:pt>
                <c:pt idx="82" formatCode="0.00">
                  <c:v>0.58291199999999999</c:v>
                </c:pt>
                <c:pt idx="83" formatCode="0.00">
                  <c:v>0.8246053333333333</c:v>
                </c:pt>
                <c:pt idx="84" formatCode="0.00">
                  <c:v>0.85375999999999996</c:v>
                </c:pt>
                <c:pt idx="85" formatCode="0.00">
                  <c:v>1.0775501234567901</c:v>
                </c:pt>
                <c:pt idx="86" formatCode="0.00">
                  <c:v>0.77681454545454542</c:v>
                </c:pt>
                <c:pt idx="87" formatCode="0.00">
                  <c:v>0.98280318181818171</c:v>
                </c:pt>
                <c:pt idx="88" formatCode="0.00">
                  <c:v>0</c:v>
                </c:pt>
                <c:pt idx="89" formatCode="0.00">
                  <c:v>0.19081052631578946</c:v>
                </c:pt>
                <c:pt idx="90" formatCode="0.00">
                  <c:v>0</c:v>
                </c:pt>
                <c:pt idx="91" formatCode="0.00">
                  <c:v>0.21077906976744185</c:v>
                </c:pt>
                <c:pt idx="92" formatCode="0.00">
                  <c:v>0</c:v>
                </c:pt>
                <c:pt idx="93" formatCode="0.00">
                  <c:v>0.28323437499999998</c:v>
                </c:pt>
                <c:pt idx="94" formatCode="0.00">
                  <c:v>0</c:v>
                </c:pt>
                <c:pt idx="95" formatCode="0.00">
                  <c:v>0.29237096774193544</c:v>
                </c:pt>
                <c:pt idx="101" formatCode="0.00">
                  <c:v>1.3121495327102803</c:v>
                </c:pt>
                <c:pt idx="102" formatCode="0.00">
                  <c:v>2.2769495327102804</c:v>
                </c:pt>
                <c:pt idx="103" formatCode="0.00">
                  <c:v>0.75891891891891883</c:v>
                </c:pt>
                <c:pt idx="104" formatCode="0.00">
                  <c:v>1.7237189189189188</c:v>
                </c:pt>
                <c:pt idx="105" formatCode="0.00">
                  <c:v>0.74598496240601508</c:v>
                </c:pt>
                <c:pt idx="106" formatCode="0.00">
                  <c:v>1.7107849624060152</c:v>
                </c:pt>
                <c:pt idx="107" formatCode="0.00">
                  <c:v>0.7632000000000001</c:v>
                </c:pt>
                <c:pt idx="108" formatCode="0.00">
                  <c:v>1.7280000000000002</c:v>
                </c:pt>
                <c:pt idx="109" formatCode="0.00">
                  <c:v>1.0149397590361446</c:v>
                </c:pt>
                <c:pt idx="110" formatCode="0.00">
                  <c:v>1.9797397590361445</c:v>
                </c:pt>
                <c:pt idx="111" formatCode="0.00">
                  <c:v>0.55714285714285716</c:v>
                </c:pt>
                <c:pt idx="112" formatCode="0.00">
                  <c:v>1.5219428571428573</c:v>
                </c:pt>
                <c:pt idx="113" formatCode="0.00">
                  <c:v>0.66857142857142848</c:v>
                </c:pt>
                <c:pt idx="115" formatCode="0.00">
                  <c:v>0.78</c:v>
                </c:pt>
                <c:pt idx="116" formatCode="0.00">
                  <c:v>1.7448000000000001</c:v>
                </c:pt>
                <c:pt idx="117" formatCode="0.00">
                  <c:v>1.2480000000000002</c:v>
                </c:pt>
                <c:pt idx="118" formatCode="0.00">
                  <c:v>2.2128000000000001</c:v>
                </c:pt>
                <c:pt idx="119" formatCode="0.00">
                  <c:v>0.72595656670113751</c:v>
                </c:pt>
                <c:pt idx="120" formatCode="0.00">
                  <c:v>1.6907565667011375</c:v>
                </c:pt>
                <c:pt idx="121" formatCode="0.00">
                  <c:v>0.96794208893485001</c:v>
                </c:pt>
                <c:pt idx="123" formatCode="0.00">
                  <c:v>0.74608695652173918</c:v>
                </c:pt>
                <c:pt idx="125" formatCode="0.00">
                  <c:v>0.97000120000000001</c:v>
                </c:pt>
                <c:pt idx="126" formatCode="0.00">
                  <c:v>1.9348011999999999</c:v>
                </c:pt>
                <c:pt idx="127" formatCode="0.00">
                  <c:v>1.1999999999999999E-6</c:v>
                </c:pt>
                <c:pt idx="129" formatCode="0.00">
                  <c:v>0.65194029850746271</c:v>
                </c:pt>
                <c:pt idx="130" formatCode="0.00">
                  <c:v>1.6167402985074628</c:v>
                </c:pt>
                <c:pt idx="131" formatCode="0.00">
                  <c:v>0.65194029850746271</c:v>
                </c:pt>
                <c:pt idx="132" formatCode="0.00">
                  <c:v>1.6167402985074628</c:v>
                </c:pt>
                <c:pt idx="133" formatCode="0.00">
                  <c:v>0.60387096774193549</c:v>
                </c:pt>
                <c:pt idx="134" formatCode="0.00">
                  <c:v>1.5686709677419355</c:v>
                </c:pt>
                <c:pt idx="135" formatCode="0.00">
                  <c:v>1.6E-7</c:v>
                </c:pt>
                <c:pt idx="136" formatCode="0.00">
                  <c:v>0.96480160000000004</c:v>
                </c:pt>
                <c:pt idx="137" formatCode="0.00">
                  <c:v>0.4</c:v>
                </c:pt>
                <c:pt idx="138" formatCode="0.00">
                  <c:v>1.3648</c:v>
                </c:pt>
                <c:pt idx="139" formatCode="0.00">
                  <c:v>1.177358490566038E-7</c:v>
                </c:pt>
                <c:pt idx="140" formatCode="0.00">
                  <c:v>0.96480011773584917</c:v>
                </c:pt>
                <c:pt idx="141" formatCode="0.00">
                  <c:v>0.58867924528301885</c:v>
                </c:pt>
                <c:pt idx="142" formatCode="0.00">
                  <c:v>1.5534792452830191</c:v>
                </c:pt>
                <c:pt idx="143" formatCode="0.00">
                  <c:v>0.8221621621621622</c:v>
                </c:pt>
                <c:pt idx="144" formatCode="0.00">
                  <c:v>1.7869621621621623</c:v>
                </c:pt>
                <c:pt idx="145" formatCode="0.00">
                  <c:v>0.312</c:v>
                </c:pt>
                <c:pt idx="146" formatCode="0.00">
                  <c:v>1.2767999999999999</c:v>
                </c:pt>
                <c:pt idx="147" formatCode="0.00">
                  <c:v>0.99839999999999995</c:v>
                </c:pt>
                <c:pt idx="148" formatCode="0.00">
                  <c:v>1.9632000000000001</c:v>
                </c:pt>
              </c:numCache>
            </c:numRef>
          </c:xVal>
          <c:yVal>
            <c:numRef>
              <c:f>Data!$R$6:$R$154</c:f>
              <c:numCache>
                <c:formatCode>General</c:formatCode>
                <c:ptCount val="149"/>
                <c:pt idx="16" formatCode="0\.0">
                  <c:v>10.288177434908388</c:v>
                </c:pt>
                <c:pt idx="17" formatCode="0\.0">
                  <c:v>22.120645352101629</c:v>
                </c:pt>
                <c:pt idx="18" formatCode="0\.0">
                  <c:v>10.6542386019694</c:v>
                </c:pt>
                <c:pt idx="19" formatCode="0\.0">
                  <c:v>25.603771857923491</c:v>
                </c:pt>
                <c:pt idx="20" formatCode="0\.0">
                  <c:v>4.617684715825372</c:v>
                </c:pt>
                <c:pt idx="21" formatCode="0\.0">
                  <c:v>12.940369643648328</c:v>
                </c:pt>
                <c:pt idx="22" formatCode="0\.0">
                  <c:v>7.7422981636513963</c:v>
                </c:pt>
                <c:pt idx="23" formatCode="0\.0">
                  <c:v>8.9954196891898821</c:v>
                </c:pt>
                <c:pt idx="27" formatCode="0\.0">
                  <c:v>0</c:v>
                </c:pt>
                <c:pt idx="28" formatCode="0\.0">
                  <c:v>0</c:v>
                </c:pt>
                <c:pt idx="29" formatCode="0\.0">
                  <c:v>11.949048801532021</c:v>
                </c:pt>
                <c:pt idx="30" formatCode="0\.0">
                  <c:v>17.214485153286688</c:v>
                </c:pt>
                <c:pt idx="31" formatCode="0\.0">
                  <c:v>8.4364911596407506</c:v>
                </c:pt>
                <c:pt idx="32" formatCode="0\.0">
                  <c:v>10.298139234586138</c:v>
                </c:pt>
                <c:pt idx="33" formatCode="0\.0">
                  <c:v>15.977403764420155</c:v>
                </c:pt>
                <c:pt idx="34" formatCode="0\.0">
                  <c:v>17.907158145322732</c:v>
                </c:pt>
                <c:pt idx="35" formatCode="0\.0">
                  <c:v>14.444158426552875</c:v>
                </c:pt>
                <c:pt idx="36" formatCode="0\.0">
                  <c:v>13.174763951601602</c:v>
                </c:pt>
                <c:pt idx="37" formatCode="0\.0">
                  <c:v>47.737534310282506</c:v>
                </c:pt>
                <c:pt idx="38" formatCode="0\.0">
                  <c:v>39.341225936820067</c:v>
                </c:pt>
                <c:pt idx="39" formatCode="0\.0">
                  <c:v>13.912717711372931</c:v>
                </c:pt>
                <c:pt idx="40" formatCode="0\.0">
                  <c:v>20.828603822895232</c:v>
                </c:pt>
                <c:pt idx="41" formatCode="0\.0">
                  <c:v>10.840174302627059</c:v>
                </c:pt>
                <c:pt idx="42" formatCode="0\.0">
                  <c:v>11.514420968112496</c:v>
                </c:pt>
                <c:pt idx="43" formatCode="0\.0">
                  <c:v>18.960255707490219</c:v>
                </c:pt>
                <c:pt idx="44" formatCode="0\.0">
                  <c:v>20.3719090090656</c:v>
                </c:pt>
                <c:pt idx="45" formatCode="0\.0">
                  <c:v>9.7129114669921552</c:v>
                </c:pt>
                <c:pt idx="46" formatCode="0\.0">
                  <c:v>7.4075146966339824</c:v>
                </c:pt>
                <c:pt idx="47" formatCode="0\.0">
                  <c:v>40.956839076614258</c:v>
                </c:pt>
                <c:pt idx="48" formatCode="0\.0">
                  <c:v>7.1580992190279851</c:v>
                </c:pt>
                <c:pt idx="49" formatCode="0\.0">
                  <c:v>12.480128059579492</c:v>
                </c:pt>
                <c:pt idx="50" formatCode="0\.0">
                  <c:v>18.296437052899151</c:v>
                </c:pt>
                <c:pt idx="51" formatCode="0\.0">
                  <c:v>11.043351900693169</c:v>
                </c:pt>
                <c:pt idx="52" formatCode="0\.0">
                  <c:v>15.118139452317005</c:v>
                </c:pt>
                <c:pt idx="53" formatCode="0\.0">
                  <c:v>17.528066135079158</c:v>
                </c:pt>
                <c:pt idx="54" formatCode="0\.0">
                  <c:v>21.834142076502733</c:v>
                </c:pt>
                <c:pt idx="55" formatCode="0\.0">
                  <c:v>13.590755659640902</c:v>
                </c:pt>
                <c:pt idx="56" formatCode="0\.0">
                  <c:v>20.336753949416124</c:v>
                </c:pt>
                <c:pt idx="57" formatCode="0\.0">
                  <c:v>13.75983577915374</c:v>
                </c:pt>
                <c:pt idx="58" formatCode="0\.0">
                  <c:v>14.095678520021918</c:v>
                </c:pt>
                <c:pt idx="59" formatCode="0\.0">
                  <c:v>11.886329799795162</c:v>
                </c:pt>
                <c:pt idx="60" formatCode="0\.0">
                  <c:v>15.277039079105199</c:v>
                </c:pt>
                <c:pt idx="61" formatCode="0\.0">
                  <c:v>7.3703673242567369</c:v>
                </c:pt>
                <c:pt idx="62" formatCode="0\.0">
                  <c:v>7.3473010401588832</c:v>
                </c:pt>
                <c:pt idx="67" formatCode="0\.0">
                  <c:v>0</c:v>
                </c:pt>
                <c:pt idx="68" formatCode="0\.0">
                  <c:v>0</c:v>
                </c:pt>
                <c:pt idx="82" formatCode="0\.0">
                  <c:v>9.0386553593145269</c:v>
                </c:pt>
                <c:pt idx="83" formatCode="0\.0">
                  <c:v>8.6515805095051501</c:v>
                </c:pt>
                <c:pt idx="84" formatCode="0\.0">
                  <c:v>14.686225930490489</c:v>
                </c:pt>
                <c:pt idx="85" formatCode="0\.0">
                  <c:v>11.877672978377772</c:v>
                </c:pt>
                <c:pt idx="86" formatCode="0\.0">
                  <c:v>26.471596671328669</c:v>
                </c:pt>
                <c:pt idx="87" formatCode="0\.0">
                  <c:v>20.637583084133688</c:v>
                </c:pt>
                <c:pt idx="88" formatCode="0\.0">
                  <c:v>6.8483979986563277</c:v>
                </c:pt>
                <c:pt idx="89" formatCode="0\.0">
                  <c:v>5.7975258442228297</c:v>
                </c:pt>
                <c:pt idx="90" formatCode="0\.0">
                  <c:v>28.512799354425876</c:v>
                </c:pt>
                <c:pt idx="91" formatCode="0\.0">
                  <c:v>25.870084974764453</c:v>
                </c:pt>
                <c:pt idx="92" formatCode="0\.0">
                  <c:v>10.116421358693986</c:v>
                </c:pt>
                <c:pt idx="93" formatCode="0\.0">
                  <c:v>9.0071393582184047</c:v>
                </c:pt>
                <c:pt idx="94" formatCode="0\.0">
                  <c:v>8.5601397519457425</c:v>
                </c:pt>
                <c:pt idx="95" formatCode="0\.0">
                  <c:v>5.4369426523825775</c:v>
                </c:pt>
                <c:pt idx="99">
                  <c:v>0</c:v>
                </c:pt>
                <c:pt idx="100">
                  <c:v>0</c:v>
                </c:pt>
                <c:pt idx="101" formatCode="0\.0">
                  <c:v>16.333202744521994</c:v>
                </c:pt>
                <c:pt idx="102" formatCode="0\.0">
                  <c:v>11.921699530728255</c:v>
                </c:pt>
                <c:pt idx="103" formatCode="0\.0">
                  <c:v>17.238786540344258</c:v>
                </c:pt>
                <c:pt idx="104" formatCode="0\.0">
                  <c:v>21.434078401544177</c:v>
                </c:pt>
                <c:pt idx="105" formatCode="0\.0">
                  <c:v>17.51767287276418</c:v>
                </c:pt>
                <c:pt idx="106" formatCode="0\.0">
                  <c:v>17.652630450326246</c:v>
                </c:pt>
                <c:pt idx="107" formatCode="0\.0">
                  <c:v>26.201144216892068</c:v>
                </c:pt>
                <c:pt idx="108" formatCode="0\.0">
                  <c:v>10.050812893201901</c:v>
                </c:pt>
                <c:pt idx="109" formatCode="0\.0">
                  <c:v>11.022050950863711</c:v>
                </c:pt>
                <c:pt idx="110" formatCode="0\.0">
                  <c:v>13.716580058632195</c:v>
                </c:pt>
                <c:pt idx="111" formatCode="0\.0">
                  <c:v>10.52521321272576</c:v>
                </c:pt>
                <c:pt idx="112" formatCode="0\.0">
                  <c:v>11.58848434728408</c:v>
                </c:pt>
                <c:pt idx="113" formatCode="0\.0">
                  <c:v>12.195689238584448</c:v>
                </c:pt>
                <c:pt idx="115" formatCode="0\.0">
                  <c:v>6.4604400599216545</c:v>
                </c:pt>
                <c:pt idx="116" formatCode="0\.0">
                  <c:v>12.005540529338708</c:v>
                </c:pt>
                <c:pt idx="117" formatCode="0\.0">
                  <c:v>11.486558687205271</c:v>
                </c:pt>
                <c:pt idx="118" formatCode="0\.0">
                  <c:v>10.307552258861156</c:v>
                </c:pt>
                <c:pt idx="119" formatCode="0\.0">
                  <c:v>11.883522149632483</c:v>
                </c:pt>
                <c:pt idx="120" formatCode="0\.0">
                  <c:v>10.756911109784889</c:v>
                </c:pt>
                <c:pt idx="121" formatCode="0\.0">
                  <c:v>13.442138908005179</c:v>
                </c:pt>
                <c:pt idx="123" formatCode="0\.0">
                  <c:v>9.7472572905800927</c:v>
                </c:pt>
                <c:pt idx="125" formatCode="0\.0">
                  <c:v>7.5563615757107288</c:v>
                </c:pt>
                <c:pt idx="126" formatCode="0\.0">
                  <c:v>8.9564087647779722</c:v>
                </c:pt>
                <c:pt idx="127" formatCode="0\.0">
                  <c:v>5.537171299455431</c:v>
                </c:pt>
                <c:pt idx="129" formatCode="0\.0">
                  <c:v>11.507630010680247</c:v>
                </c:pt>
                <c:pt idx="130" formatCode="0\.0">
                  <c:v>11.107785860551024</c:v>
                </c:pt>
                <c:pt idx="131" formatCode="0\.0">
                  <c:v>10.613717504357179</c:v>
                </c:pt>
                <c:pt idx="132" formatCode="0\.0">
                  <c:v>8.914230786093956</c:v>
                </c:pt>
                <c:pt idx="133" formatCode="0\.0">
                  <c:v>23.989755968402598</c:v>
                </c:pt>
                <c:pt idx="134" formatCode="0\.0">
                  <c:v>17.320365807160194</c:v>
                </c:pt>
                <c:pt idx="135" formatCode="0\.0">
                  <c:v>4.7293746513222974</c:v>
                </c:pt>
                <c:pt idx="136" formatCode="0\.0">
                  <c:v>3.7198517454514923</c:v>
                </c:pt>
                <c:pt idx="137" formatCode="0\.0">
                  <c:v>11.343448155029938</c:v>
                </c:pt>
                <c:pt idx="138" formatCode="0\.0">
                  <c:v>12.87687810958491</c:v>
                </c:pt>
                <c:pt idx="139" formatCode="0\.0">
                  <c:v>20.562164786673296</c:v>
                </c:pt>
                <c:pt idx="140" formatCode="0\.0">
                  <c:v>21.03193218448887</c:v>
                </c:pt>
                <c:pt idx="141" formatCode="0\.0">
                  <c:v>5.2907424248101602</c:v>
                </c:pt>
                <c:pt idx="142" formatCode="0\.0">
                  <c:v>7.7451359183356105</c:v>
                </c:pt>
                <c:pt idx="143" formatCode="0\.0">
                  <c:v>8.8129888502562288</c:v>
                </c:pt>
                <c:pt idx="144" formatCode="0\.0">
                  <c:v>10.860875196673348</c:v>
                </c:pt>
                <c:pt idx="145" formatCode="0\.0">
                  <c:v>4.6004391830149247</c:v>
                </c:pt>
                <c:pt idx="146" formatCode="0\.0">
                  <c:v>6.6139985616333536</c:v>
                </c:pt>
                <c:pt idx="147" formatCode="0\.0">
                  <c:v>14.732548332488767</c:v>
                </c:pt>
                <c:pt idx="148" formatCode="0\.0">
                  <c:v>8.4667245477681838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941704"/>
        <c:axId val="800953072"/>
      </c:scatterChart>
      <c:valAx>
        <c:axId val="800941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Total</a:t>
                </a:r>
                <a:r>
                  <a:rPr lang="en-US" sz="1200" baseline="0"/>
                  <a:t> AA intake (g/kg/day)</a:t>
                </a:r>
                <a:endParaRPr lang="en-US" sz="1200"/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0953072"/>
        <c:crosses val="autoZero"/>
        <c:crossBetween val="midCat"/>
      </c:valAx>
      <c:valAx>
        <c:axId val="8009530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+mn-lt"/>
                  </a:defRPr>
                </a:pPr>
                <a:r>
                  <a:rPr lang="en-US" sz="1200">
                    <a:latin typeface="+mn-lt"/>
                  </a:rPr>
                  <a:t>Phenylalanine oxidation </a:t>
                </a:r>
                <a:r>
                  <a:rPr lang="en-US" sz="1200" baseline="0">
                    <a:latin typeface="+mn-lt"/>
                  </a:rPr>
                  <a:t>(</a:t>
                </a:r>
                <a:r>
                  <a:rPr lang="en-US" sz="1200" baseline="0">
                    <a:latin typeface="+mn-lt"/>
                    <a:cs typeface="Times New Roman"/>
                  </a:rPr>
                  <a:t>µ</a:t>
                </a:r>
                <a:r>
                  <a:rPr lang="en-US" sz="1200" baseline="0">
                    <a:latin typeface="+mn-lt"/>
                  </a:rPr>
                  <a:t>mol/kg/day)</a:t>
                </a:r>
                <a:endParaRPr lang="en-US" sz="1200">
                  <a:latin typeface="+mn-lt"/>
                </a:endParaRP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09417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DB2066-340D-485A-8C67-0B6FD4CABD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64CD-897E-4B45-B44D-AC104EE3BC96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23448-5279-4160-9082-19B092100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4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37FC8CD-4AFE-4732-B1EA-97A26110F8E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941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146140A3-057F-45EA-A446-41FA3C0FA913}" type="slidenum">
              <a:rPr lang="en-US" altLang="en-US" sz="1200" smtClean="0">
                <a:solidFill>
                  <a:srgbClr val="1F497D"/>
                </a:solidFill>
              </a:rPr>
              <a:pPr/>
              <a:t>27</a:t>
            </a:fld>
            <a:endParaRPr lang="en-US" altLang="en-US" sz="120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7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 we think about the physical recovery</a:t>
            </a:r>
            <a:r>
              <a:rPr lang="en-CA" baseline="0" dirty="0" smtClean="0"/>
              <a:t> of our patients… evidence that it is the combination of ….. But what do you as dietitians know about activity/exercise? What do you our rehabilitation partners know about nutrition.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34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~70 in the whole</a:t>
            </a:r>
            <a:r>
              <a:rPr lang="en-US" baseline="0" dirty="0" smtClean="0"/>
              <a:t> RCT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~70 in the whole</a:t>
            </a:r>
            <a:r>
              <a:rPr lang="en-US" baseline="0" dirty="0" smtClean="0"/>
              <a:t> RCT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0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7D3B0-41C4-4B7D-A962-EC7DFFD880FD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52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finish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~70 in the whole</a:t>
            </a:r>
            <a:r>
              <a:rPr lang="en-US" baseline="0" dirty="0" smtClean="0"/>
              <a:t> RCT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0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BB84-E817-4954-8511-33800276EC74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63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3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78B7A98-386B-47C4-930B-A3B61CE05CEA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80415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73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3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="1" i="1" baseline="0" dirty="0" smtClean="0"/>
              <a:t>Renee- we flipped this video since it was paying upside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9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Dmn</a:t>
            </a:r>
            <a:r>
              <a:rPr lang="en-US" dirty="0" smtClean="0"/>
              <a:t> – swap the order of QOL and MH/</a:t>
            </a:r>
            <a:r>
              <a:rPr lang="en-US" dirty="0" err="1" smtClean="0"/>
              <a:t>cognitioin</a:t>
            </a:r>
            <a:r>
              <a:rPr lang="en-US" dirty="0" smtClean="0"/>
              <a:t> rows </a:t>
            </a:r>
          </a:p>
          <a:p>
            <a:r>
              <a:rPr lang="en-US" dirty="0" smtClean="0"/>
              <a:t>Note to Renee:</a:t>
            </a:r>
            <a:r>
              <a:rPr lang="en-US" baseline="0" dirty="0" smtClean="0"/>
              <a:t>  this slide was updated to include COS surveys which are in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73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2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40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63110D1-B07C-784E-98E4-38E1996755A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3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9" y="4343103"/>
            <a:ext cx="5028763" cy="41156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zh-CN" altLang="en-US" dirty="0">
              <a:solidFill>
                <a:srgbClr val="FF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868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63110D1-B07C-784E-98E4-38E1996755A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0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63110D1-B07C-784E-98E4-38E1996755A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21B0C22-7CC3-4512-B355-561E3D318301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18088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 to finish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97358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0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144FF-BF4F-42DA-BEE3-2EC56ECCD55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4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080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FB5198B-8E23-42F6-80C2-E776A8369B2F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To date we have used weight/BMI as a descriptor of patient body composition and we have looked at change in weight as a marker of change in nutritional status or to evaluate success/failure of nutritional intervention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However, with weight, we cannot discern specific body composition profile or changes in profile;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Use of already existing CT scans can provide this information…</a:t>
            </a:r>
          </a:p>
          <a:p>
            <a:pPr marL="171450" indent="-171450" eaLnBrk="1" hangingPunct="1"/>
            <a:r>
              <a:rPr lang="en-US" altLang="en-US">
                <a:latin typeface="Arial" panose="020B0604020202020204" pitchFamily="34" charset="0"/>
              </a:rPr>
              <a:t>-L3 bony landmark – literature; longitudinal </a:t>
            </a:r>
          </a:p>
        </p:txBody>
      </p:sp>
    </p:spTree>
    <p:extLst>
      <p:ext uri="{BB962C8B-B14F-4D97-AF65-F5344CB8AC3E}">
        <p14:creationId xmlns:p14="http://schemas.microsoft.com/office/powerpoint/2010/main" val="372093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Multivariate linear regression showed that presence of sarcopenia decreased vent-free days and ICU-free days wehre BMI, fat and serum albumin did not.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6E597C5F-BD77-46E1-A512-AE14EB525F3A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895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“whole body</a:t>
            </a:r>
            <a:r>
              <a:rPr lang="en-CA" baseline="0" dirty="0" smtClean="0"/>
              <a:t> neutron-activation technique’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3448-5279-4160-9082-19B092100B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3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MS PGothic" panose="020B0600070205080204" pitchFamily="34" charset="-128"/>
              </a:rPr>
              <a:t>Several metabolic/physiologic problems are related to muscle atrophy or low muscularity.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5D8ABE-4F4C-45E6-A0F3-4CB9D2807E18}" type="slidenum">
              <a:rPr lang="en-US" altLang="en-US" sz="1200" smtClean="0">
                <a:solidFill>
                  <a:schemeClr val="tx1"/>
                </a:solidFill>
                <a:ea typeface="MS PGothic" panose="020B0600070205080204" pitchFamily="34" charset="-128"/>
              </a:rPr>
              <a:pPr eaLnBrk="1" hangingPunct="1"/>
              <a:t>13</a:t>
            </a:fld>
            <a:endParaRPr lang="en-US" altLang="en-US" sz="120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19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459FAC5-98FC-4B34-94D8-FDAD6B34FD01}" type="slidenum">
              <a:rPr lang="en-US" altLang="en-US" sz="1200" smtClean="0">
                <a:solidFill>
                  <a:srgbClr val="000000"/>
                </a:solidFill>
              </a:rPr>
              <a:pPr/>
              <a:t>22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1DB0AF9-E573-4169-8CAC-1433A7D1A2FD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632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7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0AF56-B3D4-4A35-BD39-028684E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1BF1-F7B9-413F-8E9C-616AF7C9B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B274-42F9-4AB4-9450-0BC9EC222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9A5B55-0C3D-4381-BB80-887BDBDAB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4"/>
          </a:xfrm>
        </p:spPr>
        <p:txBody>
          <a:bodyPr>
            <a:normAutofit/>
          </a:bodyPr>
          <a:lstStyle>
            <a:lvl1pPr marL="257154" marR="0" indent="-257154" algn="l" defTabSz="34287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500" cap="none" baseline="0"/>
            </a:lvl1pPr>
            <a:lvl2pPr marL="471450" marR="0" indent="-214296" algn="l" defTabSz="3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50"/>
            </a:lvl2pPr>
            <a:lvl3pPr marL="672650" marR="0" indent="-214296" algn="l" defTabSz="3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/>
            </a:lvl3pPr>
            <a:lvl4pPr marL="941709" marR="0" indent="-214296" algn="l" defTabSz="3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4pPr>
            <a:lvl5pPr marL="1209577" marR="0" indent="-214296" algn="l" defTabSz="3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57200" y="61245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Footnote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33C5-1CF7-4297-B88F-ED174115F57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7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62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535353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157968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7166" t="1046" r="17579" b="924"/>
          <a:stretch>
            <a:fillRect/>
          </a:stretch>
        </p:blipFill>
        <p:spPr bwMode="auto">
          <a:xfrm>
            <a:off x="0" y="0"/>
            <a:ext cx="9246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 userDrawn="1"/>
        </p:nvCxnSpPr>
        <p:spPr>
          <a:xfrm>
            <a:off x="0" y="729931"/>
            <a:ext cx="8961120" cy="1588"/>
          </a:xfrm>
          <a:prstGeom prst="line">
            <a:avLst/>
          </a:prstGeom>
          <a:ln w="12700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-1"/>
            <a:ext cx="8580120" cy="731520"/>
          </a:xfrm>
          <a:prstGeom prst="rect">
            <a:avLst/>
          </a:prstGeom>
        </p:spPr>
        <p:txBody>
          <a:bodyPr anchor="ctr"/>
          <a:lstStyle>
            <a:lvl1pPr algn="l">
              <a:defRPr sz="1800" b="0">
                <a:solidFill>
                  <a:schemeClr val="accent1">
                    <a:lumMod val="1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 txBox="1">
            <a:spLocks/>
          </p:cNvSpPr>
          <p:nvPr userDrawn="1"/>
        </p:nvSpPr>
        <p:spPr>
          <a:xfrm>
            <a:off x="304800" y="6400800"/>
            <a:ext cx="2130552" cy="45720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314D36"/>
                </a:solidFill>
                <a:latin typeface="+mn-lt"/>
                <a:cs typeface="+mn-cs"/>
              </a:defRPr>
            </a:lvl1pPr>
          </a:lstStyle>
          <a:p>
            <a:pPr algn="l" defTabSz="342866">
              <a:defRPr/>
            </a:pPr>
            <a:fld id="{A0FCC64F-F471-4F0A-8DB2-9B606723AF6F}" type="slidenum">
              <a:rPr lang="en-US" sz="750" smtClean="0">
                <a:solidFill>
                  <a:prstClr val="black"/>
                </a:solidFill>
                <a:latin typeface="Gill Sans MT" panose="020B0502020104020203" pitchFamily="34" charset="0"/>
                <a:ea typeface="ＭＳ Ｐゴシック" charset="-128"/>
              </a:rPr>
              <a:pPr algn="l" defTabSz="342866">
                <a:defRPr/>
              </a:pPr>
              <a:t>‹#›</a:t>
            </a:fld>
            <a:endParaRPr lang="en-US" sz="750" dirty="0">
              <a:solidFill>
                <a:prstClr val="black"/>
              </a:solidFill>
              <a:latin typeface="Gill Sans MT" panose="020B0502020104020203" pitchFamily="34" charset="0"/>
              <a:ea typeface="ＭＳ Ｐゴシック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57600" y="6513616"/>
            <a:ext cx="18288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6173788"/>
            <a:ext cx="8467344" cy="228600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006837"/>
              </a:buClr>
              <a:buFont typeface="Wingdings" panose="05000000000000000000" pitchFamily="2" charset="2"/>
              <a:buNone/>
              <a:defRPr sz="75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1pPr>
            <a:lvl2pPr marL="170243" indent="0">
              <a:buClr>
                <a:srgbClr val="006837"/>
              </a:buClr>
              <a:buNone/>
              <a:defRPr sz="9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9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9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9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02388"/>
            <a:ext cx="9144000" cy="1588"/>
          </a:xfrm>
          <a:prstGeom prst="line">
            <a:avLst/>
          </a:prstGeom>
          <a:ln w="12700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7" descr="C:\Users\nanastasiades\Dropbox\LLOBE\Projects\2015\LyricPharma\Website\Images\Lyric Logo v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5632" y="6482050"/>
            <a:ext cx="274320" cy="2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92608" y="1176529"/>
            <a:ext cx="8467344" cy="4938713"/>
          </a:xfrm>
          <a:prstGeom prst="rect">
            <a:avLst/>
          </a:prstGeom>
        </p:spPr>
        <p:txBody>
          <a:bodyPr/>
          <a:lstStyle>
            <a:lvl1pPr marL="170243" indent="-170243">
              <a:spcBef>
                <a:spcPts val="0"/>
              </a:spcBef>
              <a:spcAft>
                <a:spcPts val="450"/>
              </a:spcAft>
              <a:buClr>
                <a:srgbClr val="A9001F"/>
              </a:buClr>
              <a:buFont typeface="Wingdings" panose="05000000000000000000" pitchFamily="2" charset="2"/>
              <a:buChar char="§"/>
              <a:defRPr sz="135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1pPr>
            <a:lvl2pPr marL="346438" indent="-176195">
              <a:spcBef>
                <a:spcPts val="0"/>
              </a:spcBef>
              <a:spcAft>
                <a:spcPts val="450"/>
              </a:spcAft>
              <a:buClr>
                <a:srgbClr val="A9001F"/>
              </a:buClr>
              <a:defRPr sz="105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2pPr>
            <a:lvl3pPr marL="516680" indent="-173814">
              <a:spcBef>
                <a:spcPts val="0"/>
              </a:spcBef>
              <a:spcAft>
                <a:spcPts val="450"/>
              </a:spcAft>
              <a:buClr>
                <a:srgbClr val="A9001F"/>
              </a:buClr>
              <a:buFont typeface="Wingdings 2" pitchFamily="18" charset="2"/>
              <a:buChar char="®"/>
              <a:defRPr sz="9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9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90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8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2B0E5-CD7C-4EA7-9BBF-2B78D05CB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44ED0-62E8-408F-BFF7-FB08D19FC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79C93-BDDD-48E9-B950-72A15FFE7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783B1-3750-420A-B0ED-ABE77CE9D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DA9D-887E-4D36-9975-EB0B80EC6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AE9F1-7280-4193-9A8F-EF749E0F9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B9736-791D-4704-9B44-731013D35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8932-2A61-46C3-A577-D01539810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760919-A6E1-4927-8B99-BAA034C834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A99D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SzPct val="150000"/>
        <a:buChar char="•"/>
        <a:defRPr sz="3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Char char="–"/>
        <a:defRPr sz="2800">
          <a:solidFill>
            <a:schemeClr val="bg2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Char char="•"/>
        <a:defRPr sz="2400">
          <a:solidFill>
            <a:schemeClr val="bg2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Char char="–"/>
        <a:defRPr sz="2000">
          <a:solidFill>
            <a:schemeClr val="bg2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Char char="»"/>
        <a:defRPr sz="2000">
          <a:solidFill>
            <a:schemeClr val="bg2">
              <a:lumMod val="50000"/>
            </a:schemeClr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63000" cy="2819400"/>
          </a:xfrm>
        </p:spPr>
        <p:txBody>
          <a:bodyPr/>
          <a:lstStyle/>
          <a:p>
            <a:r>
              <a:rPr lang="en-US" dirty="0" smtClean="0"/>
              <a:t>Strategies to Enhance the Physical Recovery of </a:t>
            </a:r>
            <a:br>
              <a:rPr lang="en-US" dirty="0" smtClean="0"/>
            </a:br>
            <a:r>
              <a:rPr lang="en-US" dirty="0" smtClean="0"/>
              <a:t>ICU Survivors</a:t>
            </a:r>
            <a:endParaRPr lang="en-US" dirty="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hape 40"/>
          <p:cNvSpPr/>
          <p:nvPr/>
        </p:nvSpPr>
        <p:spPr>
          <a:xfrm>
            <a:off x="1600200" y="4343400"/>
            <a:ext cx="7098635" cy="210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pPr lvl="0" algn="ctr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Avenir Book"/>
                <a:ea typeface="Avenir Book"/>
                <a:cs typeface="Avenir Book"/>
                <a:sym typeface="Avenir Book"/>
              </a:rPr>
              <a:t>Daren K. Heyland</a:t>
            </a:r>
            <a:endParaRPr sz="2400" dirty="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67" dirty="0">
                <a:latin typeface="Avenir Book"/>
                <a:ea typeface="Avenir Book"/>
                <a:cs typeface="Avenir Book"/>
                <a:sym typeface="Avenir Book"/>
              </a:rPr>
              <a:t>Professor of Medicine</a:t>
            </a:r>
            <a:endParaRPr sz="2400" dirty="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67" dirty="0">
                <a:latin typeface="Avenir Book"/>
                <a:ea typeface="Avenir Book"/>
                <a:cs typeface="Avenir Book"/>
                <a:sym typeface="Avenir Book"/>
              </a:rPr>
              <a:t>Queens University, Kingston General Hospital</a:t>
            </a:r>
            <a:endParaRPr sz="2400" dirty="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667" dirty="0">
                <a:latin typeface="Avenir Book"/>
                <a:ea typeface="Avenir Book"/>
                <a:cs typeface="Avenir Book"/>
                <a:sym typeface="Avenir Book"/>
              </a:rPr>
              <a:t>Kingston, ON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891779"/>
            <a:ext cx="8757946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Arial Regular"/>
                <a:cs typeface="Calibri"/>
              </a:rPr>
              <a:t>Skeletal Muscle is Related to Mortality in Critical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939" y="2057401"/>
            <a:ext cx="3682661" cy="3394472"/>
          </a:xfrm>
        </p:spPr>
        <p:txBody>
          <a:bodyPr/>
          <a:lstStyle/>
          <a:p>
            <a:r>
              <a:rPr lang="en-US" altLang="en-US" sz="2400" dirty="0" smtClean="0">
                <a:latin typeface="Arial Regular"/>
                <a:cs typeface="Calibri" panose="020F0502020204030204" pitchFamily="34" charset="0"/>
              </a:rPr>
              <a:t>149 80+ trauma patients</a:t>
            </a:r>
          </a:p>
          <a:p>
            <a:r>
              <a:rPr lang="en-US" altLang="en-US" sz="2400" dirty="0" smtClean="0">
                <a:latin typeface="Arial Regular"/>
                <a:cs typeface="Calibri" panose="020F0502020204030204" pitchFamily="34" charset="0"/>
              </a:rPr>
              <a:t>Prevalence of sarcopenia- 71% at baseline</a:t>
            </a:r>
          </a:p>
          <a:p>
            <a:r>
              <a:rPr lang="en-US" altLang="en-US" sz="2400" dirty="0" smtClean="0">
                <a:latin typeface="Arial Regular"/>
                <a:cs typeface="Calibri" panose="020F0502020204030204" pitchFamily="34" charset="0"/>
              </a:rPr>
              <a:t>Presence </a:t>
            </a:r>
            <a:r>
              <a:rPr lang="en-US" altLang="en-US" sz="2400" dirty="0">
                <a:latin typeface="Arial Regular"/>
                <a:cs typeface="Calibri" panose="020F0502020204030204" pitchFamily="34" charset="0"/>
              </a:rPr>
              <a:t>of </a:t>
            </a:r>
            <a:r>
              <a:rPr lang="en-US" altLang="en-US" sz="2400" dirty="0">
                <a:latin typeface="Arial Regular"/>
                <a:cs typeface="Calibri" panose="020F0502020204030204" pitchFamily="34" charset="0"/>
                <a:sym typeface="Wingdings" panose="05000000000000000000" pitchFamily="2" charset="2"/>
              </a:rPr>
              <a:t>sarcopenia associated with decreased ventilator-free days (</a:t>
            </a:r>
            <a:r>
              <a:rPr lang="en-US" altLang="en-US" sz="2400" i="1" dirty="0">
                <a:latin typeface="Arial Regular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altLang="en-US" sz="2400" dirty="0">
                <a:latin typeface="Arial Regular"/>
                <a:cs typeface="Calibri" panose="020F0502020204030204" pitchFamily="34" charset="0"/>
                <a:sym typeface="Wingdings" panose="05000000000000000000" pitchFamily="2" charset="2"/>
              </a:rPr>
              <a:t>=0.004) and ICU-free days (0.002)</a:t>
            </a:r>
          </a:p>
          <a:p>
            <a:endParaRPr lang="en-US" altLang="en-US" sz="2800" dirty="0">
              <a:latin typeface="Arial Regular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75758"/>
              </p:ext>
            </p:extLst>
          </p:nvPr>
        </p:nvGraphicFramePr>
        <p:xfrm>
          <a:off x="1143000" y="2286001"/>
          <a:ext cx="3834943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914650" y="2971800"/>
            <a:ext cx="14287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3245646" y="2969420"/>
            <a:ext cx="6912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i="1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=0.018</a:t>
            </a:r>
          </a:p>
        </p:txBody>
      </p:sp>
      <p:sp>
        <p:nvSpPr>
          <p:cNvPr id="49159" name="TextBox 3"/>
          <p:cNvSpPr txBox="1">
            <a:spLocks noChangeArrowheads="1"/>
          </p:cNvSpPr>
          <p:nvPr/>
        </p:nvSpPr>
        <p:spPr bwMode="auto">
          <a:xfrm>
            <a:off x="609600" y="6248400"/>
            <a:ext cx="28312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Moisey LL et al. </a:t>
            </a:r>
            <a:r>
              <a:rPr lang="en-US" altLang="en-US" sz="105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alt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</a:t>
            </a:r>
            <a:r>
              <a:rPr lang="en-US" altLang="en-US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2013;17(5):R206.</a:t>
            </a:r>
          </a:p>
        </p:txBody>
      </p:sp>
    </p:spTree>
    <p:extLst>
      <p:ext uri="{BB962C8B-B14F-4D97-AF65-F5344CB8AC3E}">
        <p14:creationId xmlns:p14="http://schemas.microsoft.com/office/powerpoint/2010/main" val="39788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33" y="1666509"/>
            <a:ext cx="3689189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58601" y="2040773"/>
            <a:ext cx="736975" cy="34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/>
          </a:p>
        </p:txBody>
      </p:sp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14349" y="170697"/>
            <a:ext cx="8267766" cy="835793"/>
          </a:xfrm>
        </p:spPr>
        <p:txBody>
          <a:bodyPr>
            <a:noAutofit/>
          </a:bodyPr>
          <a:lstStyle/>
          <a:p>
            <a:pPr eaLnBrk="1" hangingPunct="1"/>
            <a:r>
              <a:rPr lang="nl-NL" sz="2847" dirty="0">
                <a:solidFill>
                  <a:srgbClr val="0000FF"/>
                </a:solidFill>
                <a:latin typeface="Avenir Next Condensed"/>
                <a:ea typeface="ＭＳ Ｐゴシック"/>
                <a:cs typeface="Arial" charset="0"/>
              </a:rPr>
              <a:t>Critically ill Patient Lose Muscle Mass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49" y="1666510"/>
            <a:ext cx="3752736" cy="349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kstvak 7"/>
          <p:cNvSpPr txBox="1">
            <a:spLocks noChangeArrowheads="1"/>
          </p:cNvSpPr>
          <p:nvPr/>
        </p:nvSpPr>
        <p:spPr bwMode="auto">
          <a:xfrm>
            <a:off x="414350" y="5323724"/>
            <a:ext cx="382536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50" dirty="0"/>
              <a:t>Monk DN</a:t>
            </a:r>
            <a:r>
              <a:rPr lang="en-GB" sz="1050" i="1" dirty="0"/>
              <a:t>, et al.</a:t>
            </a:r>
            <a:r>
              <a:rPr lang="en-GB" sz="1050" dirty="0"/>
              <a:t> Annals of surgery 1996; 223:395-405.</a:t>
            </a:r>
            <a:endParaRPr lang="nl-NL" sz="1050" dirty="0"/>
          </a:p>
        </p:txBody>
      </p:sp>
      <p:sp>
        <p:nvSpPr>
          <p:cNvPr id="13" name="Afgeronde rechthoek 6"/>
          <p:cNvSpPr>
            <a:spLocks noChangeArrowheads="1"/>
          </p:cNvSpPr>
          <p:nvPr/>
        </p:nvSpPr>
        <p:spPr bwMode="auto">
          <a:xfrm>
            <a:off x="3105743" y="2660778"/>
            <a:ext cx="2663877" cy="13429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nl-NL" altLang="en-US" sz="2100" b="1" dirty="0">
                <a:solidFill>
                  <a:schemeClr val="bg1"/>
                </a:solidFill>
              </a:rPr>
              <a:t>Loss of skeletal muscle protein = loss of function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4256014" y="5323724"/>
            <a:ext cx="382536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50" dirty="0" err="1"/>
              <a:t>Puthecheary</a:t>
            </a:r>
            <a:r>
              <a:rPr lang="en-GB" sz="1050" dirty="0"/>
              <a:t>, JAMA, 2013</a:t>
            </a:r>
            <a:endParaRPr lang="nl-NL" sz="1050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971550"/>
            <a:ext cx="46863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5029200" y="5657852"/>
            <a:ext cx="2857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JAMA Published online Oct 9, 2013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743201"/>
            <a:ext cx="2743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743201"/>
            <a:ext cx="2686050" cy="26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28750" y="800100"/>
            <a:ext cx="6229350" cy="800100"/>
          </a:xfrm>
        </p:spPr>
        <p:txBody>
          <a:bodyPr/>
          <a:lstStyle/>
          <a:p>
            <a:pPr eaLnBrk="1" hangingPunct="1"/>
            <a:r>
              <a:rPr lang="en-CA" altLang="en-US" sz="2400">
                <a:latin typeface="Britannic Bold" panose="020B0903060703020204" pitchFamily="34" charset="0"/>
                <a:cs typeface="Calibri" panose="020F0502020204030204" pitchFamily="34" charset="0"/>
              </a:rPr>
              <a:t>Low muscularity or Muscle Atrophy in the critically ill can lead to…</a:t>
            </a:r>
          </a:p>
        </p:txBody>
      </p:sp>
      <p:grpSp>
        <p:nvGrpSpPr>
          <p:cNvPr id="72707" name="Group 1"/>
          <p:cNvGrpSpPr>
            <a:grpSpLocks/>
          </p:cNvGrpSpPr>
          <p:nvPr/>
        </p:nvGrpSpPr>
        <p:grpSpPr bwMode="auto">
          <a:xfrm>
            <a:off x="2400300" y="1600200"/>
            <a:ext cx="4743450" cy="4324350"/>
            <a:chOff x="1675846" y="882138"/>
            <a:chExt cx="6325154" cy="5766400"/>
          </a:xfrm>
        </p:grpSpPr>
        <p:sp>
          <p:nvSpPr>
            <p:cNvPr id="3" name="Freeform 2"/>
            <p:cNvSpPr/>
            <p:nvPr/>
          </p:nvSpPr>
          <p:spPr>
            <a:xfrm rot="3711227">
              <a:off x="2989609" y="5006099"/>
              <a:ext cx="1011342" cy="44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555"/>
                  </a:moveTo>
                  <a:lnTo>
                    <a:pt x="1011226" y="21555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 3"/>
            <p:cNvSpPr/>
            <p:nvPr/>
          </p:nvSpPr>
          <p:spPr>
            <a:xfrm rot="1312605">
              <a:off x="3565136" y="4268628"/>
              <a:ext cx="739840" cy="428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555"/>
                  </a:moveTo>
                  <a:lnTo>
                    <a:pt x="739983" y="21555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 rot="20378047">
              <a:off x="3563549" y="3425578"/>
              <a:ext cx="862088" cy="428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555"/>
                  </a:moveTo>
                  <a:lnTo>
                    <a:pt x="860749" y="21555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18167221">
              <a:off x="3134879" y="2755584"/>
              <a:ext cx="874804" cy="428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555"/>
                  </a:moveTo>
                  <a:lnTo>
                    <a:pt x="876117" y="21555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 7"/>
            <p:cNvSpPr/>
            <p:nvPr/>
          </p:nvSpPr>
          <p:spPr>
            <a:xfrm>
              <a:off x="1675846" y="2715892"/>
              <a:ext cx="2392573" cy="2295764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311114" y="882138"/>
              <a:ext cx="1916281" cy="1625769"/>
            </a:xfrm>
            <a:custGeom>
              <a:avLst/>
              <a:gdLst>
                <a:gd name="connsiteX0" fmla="*/ 0 w 1915404"/>
                <a:gd name="connsiteY0" fmla="*/ 813227 h 1626454"/>
                <a:gd name="connsiteX1" fmla="*/ 957702 w 1915404"/>
                <a:gd name="connsiteY1" fmla="*/ 0 h 1626454"/>
                <a:gd name="connsiteX2" fmla="*/ 1915404 w 1915404"/>
                <a:gd name="connsiteY2" fmla="*/ 813227 h 1626454"/>
                <a:gd name="connsiteX3" fmla="*/ 957702 w 1915404"/>
                <a:gd name="connsiteY3" fmla="*/ 1626454 h 1626454"/>
                <a:gd name="connsiteX4" fmla="*/ 0 w 1915404"/>
                <a:gd name="connsiteY4" fmla="*/ 813227 h 162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404" h="1626454">
                  <a:moveTo>
                    <a:pt x="0" y="813227"/>
                  </a:moveTo>
                  <a:cubicBezTo>
                    <a:pt x="0" y="364094"/>
                    <a:pt x="428778" y="0"/>
                    <a:pt x="957702" y="0"/>
                  </a:cubicBezTo>
                  <a:cubicBezTo>
                    <a:pt x="1486626" y="0"/>
                    <a:pt x="1915404" y="364094"/>
                    <a:pt x="1915404" y="813227"/>
                  </a:cubicBezTo>
                  <a:cubicBezTo>
                    <a:pt x="1915404" y="1262360"/>
                    <a:pt x="1486626" y="1626454"/>
                    <a:pt x="957702" y="1626454"/>
                  </a:cubicBezTo>
                  <a:cubicBezTo>
                    <a:pt x="428778" y="1626454"/>
                    <a:pt x="0" y="1262360"/>
                    <a:pt x="0" y="813227"/>
                  </a:cubicBezTo>
                  <a:close/>
                </a:path>
              </a:pathLst>
            </a:custGeom>
            <a:solidFill>
              <a:srgbClr val="2072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7522" tIns="185786" rIns="217522" bIns="185786" spcCol="1270" anchor="ctr"/>
            <a:lstStyle/>
            <a:p>
              <a:pPr algn="ctr" defTabSz="50006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1125" b="1" dirty="0"/>
                <a:t>Physical Dysfunction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27395" y="882138"/>
              <a:ext cx="2773605" cy="1625769"/>
            </a:xfrm>
            <a:custGeom>
              <a:avLst/>
              <a:gdLst>
                <a:gd name="connsiteX0" fmla="*/ 0 w 2873106"/>
                <a:gd name="connsiteY0" fmla="*/ 0 h 1626454"/>
                <a:gd name="connsiteX1" fmla="*/ 2873106 w 2873106"/>
                <a:gd name="connsiteY1" fmla="*/ 0 h 1626454"/>
                <a:gd name="connsiteX2" fmla="*/ 2873106 w 2873106"/>
                <a:gd name="connsiteY2" fmla="*/ 1626454 h 1626454"/>
                <a:gd name="connsiteX3" fmla="*/ 0 w 2873106"/>
                <a:gd name="connsiteY3" fmla="*/ 1626454 h 1626454"/>
                <a:gd name="connsiteX4" fmla="*/ 0 w 2873106"/>
                <a:gd name="connsiteY4" fmla="*/ 0 h 162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106" h="1626454">
                  <a:moveTo>
                    <a:pt x="0" y="0"/>
                  </a:moveTo>
                  <a:lnTo>
                    <a:pt x="2873106" y="0"/>
                  </a:lnTo>
                  <a:lnTo>
                    <a:pt x="2873106" y="1626454"/>
                  </a:lnTo>
                  <a:lnTo>
                    <a:pt x="0" y="16264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Risk of falls / Potential fractures</a:t>
              </a:r>
            </a:p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Impaired ability to perform ADL</a:t>
              </a:r>
            </a:p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Functional disabilities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11385" y="2301511"/>
              <a:ext cx="1398593" cy="1536860"/>
            </a:xfrm>
            <a:custGeom>
              <a:avLst/>
              <a:gdLst>
                <a:gd name="connsiteX0" fmla="*/ 0 w 1282968"/>
                <a:gd name="connsiteY0" fmla="*/ 768387 h 1536773"/>
                <a:gd name="connsiteX1" fmla="*/ 641484 w 1282968"/>
                <a:gd name="connsiteY1" fmla="*/ 0 h 1536773"/>
                <a:gd name="connsiteX2" fmla="*/ 1282968 w 1282968"/>
                <a:gd name="connsiteY2" fmla="*/ 768387 h 1536773"/>
                <a:gd name="connsiteX3" fmla="*/ 641484 w 1282968"/>
                <a:gd name="connsiteY3" fmla="*/ 1536774 h 1536773"/>
                <a:gd name="connsiteX4" fmla="*/ 0 w 1282968"/>
                <a:gd name="connsiteY4" fmla="*/ 768387 h 153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968" h="1536773">
                  <a:moveTo>
                    <a:pt x="0" y="768387"/>
                  </a:moveTo>
                  <a:cubicBezTo>
                    <a:pt x="0" y="344019"/>
                    <a:pt x="287202" y="0"/>
                    <a:pt x="641484" y="0"/>
                  </a:cubicBezTo>
                  <a:cubicBezTo>
                    <a:pt x="995766" y="0"/>
                    <a:pt x="1282968" y="344019"/>
                    <a:pt x="1282968" y="768387"/>
                  </a:cubicBezTo>
                  <a:cubicBezTo>
                    <a:pt x="1282968" y="1192755"/>
                    <a:pt x="995766" y="1536774"/>
                    <a:pt x="641484" y="1536774"/>
                  </a:cubicBezTo>
                  <a:cubicBezTo>
                    <a:pt x="287202" y="1536774"/>
                    <a:pt x="0" y="1192755"/>
                    <a:pt x="0" y="768387"/>
                  </a:cubicBezTo>
                  <a:close/>
                </a:path>
              </a:pathLst>
            </a:custGeom>
            <a:solidFill>
              <a:srgbClr val="2072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535" tIns="176411" rIns="148535" bIns="17641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1200" b="1" dirty="0"/>
                <a:t>Metabolic Disorders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11624" y="2301511"/>
              <a:ext cx="1924219" cy="1536860"/>
            </a:xfrm>
            <a:custGeom>
              <a:avLst/>
              <a:gdLst>
                <a:gd name="connsiteX0" fmla="*/ 0 w 1924452"/>
                <a:gd name="connsiteY0" fmla="*/ 0 h 1536773"/>
                <a:gd name="connsiteX1" fmla="*/ 1924452 w 1924452"/>
                <a:gd name="connsiteY1" fmla="*/ 0 h 1536773"/>
                <a:gd name="connsiteX2" fmla="*/ 1924452 w 1924452"/>
                <a:gd name="connsiteY2" fmla="*/ 1536773 h 1536773"/>
                <a:gd name="connsiteX3" fmla="*/ 0 w 1924452"/>
                <a:gd name="connsiteY3" fmla="*/ 1536773 h 1536773"/>
                <a:gd name="connsiteX4" fmla="*/ 0 w 1924452"/>
                <a:gd name="connsiteY4" fmla="*/ 0 h 153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2" h="1536773">
                  <a:moveTo>
                    <a:pt x="0" y="0"/>
                  </a:moveTo>
                  <a:lnTo>
                    <a:pt x="1924452" y="0"/>
                  </a:lnTo>
                  <a:lnTo>
                    <a:pt x="1924452" y="1536773"/>
                  </a:lnTo>
                  <a:lnTo>
                    <a:pt x="0" y="153677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Glycemic </a:t>
              </a:r>
              <a:r>
                <a:rPr lang="en-CA" sz="1350" dirty="0" err="1">
                  <a:solidFill>
                    <a:schemeClr val="tx1"/>
                  </a:solidFill>
                </a:rPr>
                <a:t>dysregulation</a:t>
              </a:r>
              <a:endParaRPr lang="en-CA" sz="1350" dirty="0">
                <a:solidFill>
                  <a:schemeClr val="tx1"/>
                </a:solidFill>
              </a:endParaRPr>
            </a:p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Dyslipidemia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33533" y="4041592"/>
              <a:ext cx="1232008" cy="1232028"/>
            </a:xfrm>
            <a:custGeom>
              <a:avLst/>
              <a:gdLst>
                <a:gd name="connsiteX0" fmla="*/ 0 w 1231882"/>
                <a:gd name="connsiteY0" fmla="*/ 615941 h 1231882"/>
                <a:gd name="connsiteX1" fmla="*/ 615941 w 1231882"/>
                <a:gd name="connsiteY1" fmla="*/ 0 h 1231882"/>
                <a:gd name="connsiteX2" fmla="*/ 1231882 w 1231882"/>
                <a:gd name="connsiteY2" fmla="*/ 615941 h 1231882"/>
                <a:gd name="connsiteX3" fmla="*/ 615941 w 1231882"/>
                <a:gd name="connsiteY3" fmla="*/ 1231882 h 1231882"/>
                <a:gd name="connsiteX4" fmla="*/ 0 w 1231882"/>
                <a:gd name="connsiteY4" fmla="*/ 615941 h 12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882" h="1231882">
                  <a:moveTo>
                    <a:pt x="0" y="615941"/>
                  </a:moveTo>
                  <a:cubicBezTo>
                    <a:pt x="0" y="275766"/>
                    <a:pt x="275766" y="0"/>
                    <a:pt x="615941" y="0"/>
                  </a:cubicBezTo>
                  <a:cubicBezTo>
                    <a:pt x="956116" y="0"/>
                    <a:pt x="1231882" y="275766"/>
                    <a:pt x="1231882" y="615941"/>
                  </a:cubicBezTo>
                  <a:cubicBezTo>
                    <a:pt x="1231882" y="956116"/>
                    <a:pt x="956116" y="1231882"/>
                    <a:pt x="615941" y="1231882"/>
                  </a:cubicBezTo>
                  <a:cubicBezTo>
                    <a:pt x="275766" y="1231882"/>
                    <a:pt x="0" y="956116"/>
                    <a:pt x="0" y="615941"/>
                  </a:cubicBezTo>
                  <a:close/>
                </a:path>
              </a:pathLst>
            </a:custGeom>
            <a:solidFill>
              <a:srgbClr val="2072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924" tIns="142924" rIns="142924" bIns="14292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1200" b="1" dirty="0"/>
                <a:t>Immune </a:t>
              </a:r>
              <a:r>
                <a:rPr lang="en-CA" sz="1200" b="1" dirty="0" err="1"/>
                <a:t>dys</a:t>
              </a:r>
              <a:r>
                <a:rPr lang="en-CA" sz="1200" b="1" dirty="0"/>
                <a:t>-function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87789" y="4041592"/>
              <a:ext cx="1848012" cy="1232028"/>
            </a:xfrm>
            <a:custGeom>
              <a:avLst/>
              <a:gdLst>
                <a:gd name="connsiteX0" fmla="*/ 0 w 1847823"/>
                <a:gd name="connsiteY0" fmla="*/ 0 h 1231882"/>
                <a:gd name="connsiteX1" fmla="*/ 1847823 w 1847823"/>
                <a:gd name="connsiteY1" fmla="*/ 0 h 1231882"/>
                <a:gd name="connsiteX2" fmla="*/ 1847823 w 1847823"/>
                <a:gd name="connsiteY2" fmla="*/ 1231882 h 1231882"/>
                <a:gd name="connsiteX3" fmla="*/ 0 w 1847823"/>
                <a:gd name="connsiteY3" fmla="*/ 1231882 h 1231882"/>
                <a:gd name="connsiteX4" fmla="*/ 0 w 1847823"/>
                <a:gd name="connsiteY4" fmla="*/ 0 h 12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23" h="1231882">
                  <a:moveTo>
                    <a:pt x="0" y="0"/>
                  </a:moveTo>
                  <a:lnTo>
                    <a:pt x="1847823" y="0"/>
                  </a:lnTo>
                  <a:lnTo>
                    <a:pt x="1847823" y="1231882"/>
                  </a:lnTo>
                  <a:lnTo>
                    <a:pt x="0" y="1231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Infection</a:t>
              </a:r>
            </a:p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Complications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11116" y="5416510"/>
              <a:ext cx="1428874" cy="1232028"/>
            </a:xfrm>
            <a:custGeom>
              <a:avLst/>
              <a:gdLst>
                <a:gd name="connsiteX0" fmla="*/ 0 w 1415309"/>
                <a:gd name="connsiteY0" fmla="*/ 615941 h 1231882"/>
                <a:gd name="connsiteX1" fmla="*/ 707655 w 1415309"/>
                <a:gd name="connsiteY1" fmla="*/ 0 h 1231882"/>
                <a:gd name="connsiteX2" fmla="*/ 1415310 w 1415309"/>
                <a:gd name="connsiteY2" fmla="*/ 615941 h 1231882"/>
                <a:gd name="connsiteX3" fmla="*/ 707655 w 1415309"/>
                <a:gd name="connsiteY3" fmla="*/ 1231882 h 1231882"/>
                <a:gd name="connsiteX4" fmla="*/ 0 w 1415309"/>
                <a:gd name="connsiteY4" fmla="*/ 615941 h 12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309" h="1231882">
                  <a:moveTo>
                    <a:pt x="0" y="615941"/>
                  </a:moveTo>
                  <a:cubicBezTo>
                    <a:pt x="0" y="275766"/>
                    <a:pt x="316828" y="0"/>
                    <a:pt x="707655" y="0"/>
                  </a:cubicBezTo>
                  <a:cubicBezTo>
                    <a:pt x="1098482" y="0"/>
                    <a:pt x="1415310" y="275766"/>
                    <a:pt x="1415310" y="615941"/>
                  </a:cubicBezTo>
                  <a:cubicBezTo>
                    <a:pt x="1415310" y="956116"/>
                    <a:pt x="1098482" y="1231882"/>
                    <a:pt x="707655" y="1231882"/>
                  </a:cubicBezTo>
                  <a:cubicBezTo>
                    <a:pt x="316828" y="1231882"/>
                    <a:pt x="0" y="956116"/>
                    <a:pt x="0" y="615941"/>
                  </a:cubicBezTo>
                  <a:close/>
                </a:path>
              </a:pathLst>
            </a:custGeom>
            <a:solidFill>
              <a:srgbClr val="2072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3070" tIns="142924" rIns="163070" bIns="142924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1200" b="1" dirty="0"/>
                <a:t>Poor Clinical Outcomes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33618" y="5416510"/>
              <a:ext cx="2124261" cy="1232028"/>
            </a:xfrm>
            <a:custGeom>
              <a:avLst/>
              <a:gdLst>
                <a:gd name="connsiteX0" fmla="*/ 0 w 2122964"/>
                <a:gd name="connsiteY0" fmla="*/ 0 h 1231882"/>
                <a:gd name="connsiteX1" fmla="*/ 2122964 w 2122964"/>
                <a:gd name="connsiteY1" fmla="*/ 0 h 1231882"/>
                <a:gd name="connsiteX2" fmla="*/ 2122964 w 2122964"/>
                <a:gd name="connsiteY2" fmla="*/ 1231882 h 1231882"/>
                <a:gd name="connsiteX3" fmla="*/ 0 w 2122964"/>
                <a:gd name="connsiteY3" fmla="*/ 1231882 h 1231882"/>
                <a:gd name="connsiteX4" fmla="*/ 0 w 2122964"/>
                <a:gd name="connsiteY4" fmla="*/ 0 h 12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964" h="1231882">
                  <a:moveTo>
                    <a:pt x="0" y="0"/>
                  </a:moveTo>
                  <a:lnTo>
                    <a:pt x="2122964" y="0"/>
                  </a:lnTo>
                  <a:lnTo>
                    <a:pt x="2122964" y="1231882"/>
                  </a:lnTo>
                  <a:lnTo>
                    <a:pt x="0" y="1231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Mortality</a:t>
              </a:r>
            </a:p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ICU LOS / Hospital LOS</a:t>
              </a:r>
            </a:p>
            <a:p>
              <a:pPr marL="128588" lvl="1" indent="-128588" defTabSz="60007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CA" sz="1350" dirty="0">
                  <a:solidFill>
                    <a:schemeClr val="tx1"/>
                  </a:solidFill>
                </a:rPr>
                <a:t>Hospital Complications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57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86145" y="2686073"/>
            <a:ext cx="4689032" cy="857224"/>
          </a:xfrm>
        </p:spPr>
        <p:txBody>
          <a:bodyPr>
            <a:noAutofit/>
          </a:bodyPr>
          <a:lstStyle/>
          <a:p>
            <a:r>
              <a:rPr lang="en-CA" altLang="en-US" sz="2847" dirty="0">
                <a:solidFill>
                  <a:srgbClr val="0000FF"/>
                </a:solidFill>
                <a:latin typeface="Avenir Next Condensed"/>
              </a:rPr>
              <a:t>Does increasing protein delivery impact outcomes?</a:t>
            </a:r>
          </a:p>
        </p:txBody>
      </p:sp>
      <p:pic>
        <p:nvPicPr>
          <p:cNvPr id="4" name="Picture 3" descr="bean ma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4550" y="2743221"/>
            <a:ext cx="1398874" cy="30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2600" y="5424612"/>
            <a:ext cx="275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00" b="1" dirty="0">
                <a:solidFill>
                  <a:srgbClr val="0000FF"/>
                </a:solidFill>
              </a:rPr>
              <a:t>Olav </a:t>
            </a:r>
            <a:r>
              <a:rPr lang="en-GB" sz="1200" b="1" dirty="0" err="1">
                <a:solidFill>
                  <a:srgbClr val="0000FF"/>
                </a:solidFill>
              </a:rPr>
              <a:t>Rooyakers</a:t>
            </a:r>
            <a:r>
              <a:rPr lang="en-GB" sz="1200" b="1" dirty="0">
                <a:solidFill>
                  <a:srgbClr val="0000FF"/>
                </a:solidFill>
              </a:rPr>
              <a:t> CC. icu-metabolism.se</a:t>
            </a: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93261"/>
              </p:ext>
            </p:extLst>
          </p:nvPr>
        </p:nvGraphicFramePr>
        <p:xfrm>
          <a:off x="838200" y="2240904"/>
          <a:ext cx="3825141" cy="272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75943"/>
              </p:ext>
            </p:extLst>
          </p:nvPr>
        </p:nvGraphicFramePr>
        <p:xfrm>
          <a:off x="4953000" y="2240904"/>
          <a:ext cx="3886200" cy="276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910" y="533400"/>
            <a:ext cx="9196862" cy="96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47" dirty="0">
                <a:solidFill>
                  <a:srgbClr val="0000FF"/>
                </a:solidFill>
                <a:latin typeface="Avenir Next Condensed"/>
              </a:rPr>
              <a:t>What happens to exogenously administered </a:t>
            </a:r>
          </a:p>
          <a:p>
            <a:pPr algn="ctr"/>
            <a:r>
              <a:rPr lang="en-CA" sz="2847" dirty="0">
                <a:solidFill>
                  <a:srgbClr val="0000FF"/>
                </a:solidFill>
                <a:latin typeface="Avenir Next Condensed"/>
              </a:rPr>
              <a:t>amino acid?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68787" y="151896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91281"/>
            <a:ext cx="790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rgbClr val="0000FF"/>
                </a:solidFill>
                <a:latin typeface="Avenir Next Condensed"/>
              </a:rPr>
              <a:t>Effect on Nitrogen Balance?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7874"/>
            <a:ext cx="4827287" cy="4009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5941480"/>
            <a:ext cx="500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/>
              <a:t>Dickerson J Trauma Acute Care </a:t>
            </a:r>
            <a:r>
              <a:rPr lang="en-CA" sz="1600" dirty="0" err="1"/>
              <a:t>Surg</a:t>
            </a:r>
            <a:r>
              <a:rPr lang="en-CA" sz="1600" dirty="0"/>
              <a:t>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662717"/>
            <a:ext cx="1932258" cy="171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9" dirty="0"/>
              <a:t>249 trauma patients receiving nutrition support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20305" y="12954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2493"/>
            <a:ext cx="7907306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9" dirty="0">
                <a:solidFill>
                  <a:srgbClr val="0000FF"/>
                </a:solidFill>
                <a:latin typeface="Avenir Next Condensed"/>
              </a:rPr>
              <a:t>What is the evidence that exogenously administered amino acids/protein favorably impacts muscle mass and function?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12" y="2001029"/>
            <a:ext cx="4217394" cy="3718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2146421"/>
            <a:ext cx="4343400" cy="1285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marL="301352" indent="-301352" defTabSz="308049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35353"/>
                </a:solidFill>
                <a:latin typeface="+mn-lt"/>
                <a:sym typeface="Helvetica"/>
              </a:rPr>
              <a:t>RCT of 119 ICU patients </a:t>
            </a:r>
            <a:r>
              <a:rPr lang="en-CA" sz="2000" dirty="0" smtClean="0">
                <a:solidFill>
                  <a:srgbClr val="535353"/>
                </a:solidFill>
                <a:latin typeface="+mn-lt"/>
                <a:sym typeface="Helvetica"/>
              </a:rPr>
              <a:t>requiring </a:t>
            </a:r>
            <a:r>
              <a:rPr lang="en-CA" sz="2000" dirty="0">
                <a:solidFill>
                  <a:srgbClr val="535353"/>
                </a:solidFill>
                <a:latin typeface="+mn-lt"/>
                <a:sym typeface="Helvetica"/>
              </a:rPr>
              <a:t>PN</a:t>
            </a:r>
          </a:p>
          <a:p>
            <a:pPr marL="301352" indent="-301352" defTabSz="308049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Randomized to 0.8 gram/kg/day vs.  1.2 grams/kg/day IV aa </a:t>
            </a:r>
            <a:endParaRPr lang="en-CA" sz="2000" dirty="0">
              <a:solidFill>
                <a:srgbClr val="535353"/>
              </a:solidFill>
              <a:latin typeface="+mj-lt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844914"/>
            <a:ext cx="2287516" cy="346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308049" fontAlgn="auto" latinLnBrk="1">
              <a:spcBef>
                <a:spcPts val="0"/>
              </a:spcBef>
              <a:spcAft>
                <a:spcPts val="0"/>
              </a:spcAft>
            </a:pPr>
            <a:r>
              <a:rPr lang="en-CA" sz="1898" dirty="0" err="1">
                <a:solidFill>
                  <a:srgbClr val="535353"/>
                </a:solidFill>
                <a:latin typeface="+mn-lt"/>
                <a:sym typeface="Helvetica"/>
              </a:rPr>
              <a:t>Ferrie</a:t>
            </a:r>
            <a:r>
              <a:rPr lang="en-CA" sz="1898" dirty="0">
                <a:solidFill>
                  <a:srgbClr val="535353"/>
                </a:solidFill>
                <a:latin typeface="+mn-lt"/>
                <a:sym typeface="Helvetica"/>
              </a:rPr>
              <a:t> JPEN 2016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18112" y="1289818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90" y="459322"/>
            <a:ext cx="7907306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9" dirty="0">
                <a:solidFill>
                  <a:srgbClr val="0000FF"/>
                </a:solidFill>
                <a:latin typeface="Avenir Next Condensed"/>
              </a:rPr>
              <a:t>What is the evidence that exogenously administered amino acids/protein favorably impacts muscle mass and function?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3395" y="6122356"/>
            <a:ext cx="2287516" cy="346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308049" fontAlgn="auto" latinLnBrk="1">
              <a:spcBef>
                <a:spcPts val="0"/>
              </a:spcBef>
              <a:spcAft>
                <a:spcPts val="0"/>
              </a:spcAft>
            </a:pPr>
            <a:r>
              <a:rPr lang="en-CA" sz="1898" dirty="0" err="1">
                <a:solidFill>
                  <a:srgbClr val="535353"/>
                </a:solidFill>
                <a:latin typeface="+mn-lt"/>
                <a:sym typeface="Helvetica"/>
              </a:rPr>
              <a:t>Ferrie</a:t>
            </a:r>
            <a:r>
              <a:rPr lang="en-CA" sz="1898" dirty="0">
                <a:solidFill>
                  <a:srgbClr val="535353"/>
                </a:solidFill>
                <a:latin typeface="+mn-lt"/>
                <a:sym typeface="Helvetica"/>
              </a:rPr>
              <a:t> JPEN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12" y="2127146"/>
            <a:ext cx="7851508" cy="1466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11" y="3593574"/>
            <a:ext cx="7535889" cy="978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771" y="5106441"/>
            <a:ext cx="5110021" cy="346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308049" fontAlgn="auto" latinLnBrk="1">
              <a:spcBef>
                <a:spcPts val="0"/>
              </a:spcBef>
              <a:spcAft>
                <a:spcPts val="0"/>
              </a:spcAft>
            </a:pPr>
            <a:r>
              <a:rPr lang="en-CA" sz="1898" dirty="0">
                <a:solidFill>
                  <a:srgbClr val="535353"/>
                </a:solidFill>
                <a:latin typeface="+mn-lt"/>
                <a:sym typeface="Helvetica"/>
              </a:rPr>
              <a:t>No impact on LOS or mortality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27855" y="14478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25" y="4358038"/>
            <a:ext cx="1968936" cy="13394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201" y="272208"/>
            <a:ext cx="6482755" cy="836780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0052E2"/>
                </a:solidFill>
                <a:latin typeface="Avenir Next Condensed"/>
              </a:rPr>
              <a:t>Observational studies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31" y="2209800"/>
            <a:ext cx="3194341" cy="3542376"/>
          </a:xfrm>
        </p:spPr>
        <p:txBody>
          <a:bodyPr anchor="t"/>
          <a:lstStyle/>
          <a:p>
            <a:r>
              <a:rPr lang="en-CA" sz="1687" dirty="0"/>
              <a:t>Reduced mortality</a:t>
            </a:r>
            <a:r>
              <a:rPr lang="en-CA" sz="1687" baseline="30000" dirty="0"/>
              <a:t>1</a:t>
            </a:r>
          </a:p>
          <a:p>
            <a:r>
              <a:rPr lang="en-CA" sz="1687" dirty="0"/>
              <a:t>Quicker Time-to-discharge-alive</a:t>
            </a:r>
            <a:r>
              <a:rPr lang="en-CA" sz="1687" baseline="30000" dirty="0"/>
              <a:t>1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85263" y="1490986"/>
            <a:ext cx="7254469" cy="423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rtl="0" latinLnBrk="1" hangingPunct="0"/>
            <a:r>
              <a:rPr lang="en-CA" dirty="0">
                <a:latin typeface="+mj-lt"/>
                <a:sym typeface="Gill Sans Light"/>
              </a:rPr>
              <a:t>Increased protein intake associated with …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14928" y="2146092"/>
            <a:ext cx="3185903" cy="349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5207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10414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15621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20828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26035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marL="31242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marL="36449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marL="41656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marL="468630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algn="l"/>
            <a:r>
              <a:rPr lang="en-CA" sz="1687" dirty="0"/>
              <a:t>Increased mortality</a:t>
            </a:r>
            <a:r>
              <a:rPr lang="en-CA" sz="1687" baseline="30000" dirty="0"/>
              <a:t>2</a:t>
            </a:r>
          </a:p>
          <a:p>
            <a:pPr algn="l"/>
            <a:r>
              <a:rPr lang="en-CA" sz="1687" dirty="0"/>
              <a:t>Slower time-to-discharge-alive from ICU</a:t>
            </a:r>
            <a:r>
              <a:rPr lang="en-CA" sz="1687" baseline="30000" dirty="0"/>
              <a:t>3</a:t>
            </a:r>
          </a:p>
          <a:p>
            <a:pPr algn="l"/>
            <a:r>
              <a:rPr lang="en-CA" sz="1687" dirty="0"/>
              <a:t>Greater loss of muscle mass</a:t>
            </a:r>
            <a:r>
              <a:rPr lang="en-CA" sz="1687" baseline="30000" dirty="0"/>
              <a:t>4</a:t>
            </a:r>
          </a:p>
          <a:p>
            <a:pPr algn="l"/>
            <a:endParaRPr lang="en-CA" sz="1687" dirty="0"/>
          </a:p>
          <a:p>
            <a:endParaRPr lang="en-CA" sz="2426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5374" y="5587163"/>
            <a:ext cx="18430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CA" alt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1 Nicolo JPEN 2015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57553" y="5600635"/>
            <a:ext cx="4914750" cy="2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949" dirty="0">
                <a:latin typeface="Calibri" panose="020F0502020204030204" pitchFamily="34" charset="0"/>
                <a:cs typeface="Andalus" pitchFamily="18" charset="-78"/>
              </a:rPr>
              <a:t>3 </a:t>
            </a:r>
            <a:r>
              <a:rPr lang="en-US" altLang="en-US" sz="949" dirty="0" err="1">
                <a:latin typeface="Calibri" panose="020F0502020204030204" pitchFamily="34" charset="0"/>
                <a:cs typeface="Andalus" pitchFamily="18" charset="-78"/>
              </a:rPr>
              <a:t>Casaer</a:t>
            </a:r>
            <a:r>
              <a:rPr lang="en-US" altLang="en-US" sz="949" dirty="0">
                <a:latin typeface="Calibri" panose="020F0502020204030204" pitchFamily="34" charset="0"/>
                <a:cs typeface="Andalus" pitchFamily="18" charset="-78"/>
              </a:rPr>
              <a:t> </a:t>
            </a:r>
            <a:r>
              <a:rPr lang="en-US" altLang="en-US" sz="949" dirty="0">
                <a:latin typeface="Arial" panose="020B0604020202020204" pitchFamily="34" charset="0"/>
              </a:rPr>
              <a:t>Am J </a:t>
            </a:r>
            <a:r>
              <a:rPr lang="en-US" altLang="en-US" sz="949" dirty="0" err="1">
                <a:latin typeface="Arial" panose="020B0604020202020204" pitchFamily="34" charset="0"/>
              </a:rPr>
              <a:t>Respir</a:t>
            </a:r>
            <a:r>
              <a:rPr lang="en-US" altLang="en-US" sz="949" dirty="0">
                <a:latin typeface="Arial" panose="020B0604020202020204" pitchFamily="34" charset="0"/>
              </a:rPr>
              <a:t> </a:t>
            </a:r>
            <a:r>
              <a:rPr lang="en-US" altLang="en-US" sz="949" dirty="0" err="1">
                <a:latin typeface="Arial" panose="020B0604020202020204" pitchFamily="34" charset="0"/>
              </a:rPr>
              <a:t>Crit</a:t>
            </a:r>
            <a:r>
              <a:rPr lang="en-US" altLang="en-US" sz="949" dirty="0">
                <a:latin typeface="Arial" panose="020B0604020202020204" pitchFamily="34" charset="0"/>
              </a:rPr>
              <a:t> Care Med 2013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20543" y="5787854"/>
            <a:ext cx="4914750" cy="2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949" dirty="0">
                <a:latin typeface="Calibri" panose="020F0502020204030204" pitchFamily="34" charset="0"/>
                <a:cs typeface="Andalus" pitchFamily="18" charset="-78"/>
              </a:rPr>
              <a:t>4 </a:t>
            </a:r>
            <a:r>
              <a:rPr lang="en-US" altLang="en-US" sz="949" dirty="0" err="1">
                <a:latin typeface="Calibri" panose="020F0502020204030204" pitchFamily="34" charset="0"/>
                <a:cs typeface="Andalus" pitchFamily="18" charset="-78"/>
              </a:rPr>
              <a:t>Puthucheary</a:t>
            </a:r>
            <a:r>
              <a:rPr lang="en-US" altLang="en-US" sz="949" dirty="0">
                <a:latin typeface="Calibri" panose="020F0502020204030204" pitchFamily="34" charset="0"/>
                <a:cs typeface="Andalus" pitchFamily="18" charset="-78"/>
              </a:rPr>
              <a:t> JAMA 2013</a:t>
            </a:r>
            <a:endParaRPr lang="en-US" altLang="en-US" sz="949" dirty="0"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553" y="5419827"/>
            <a:ext cx="4914750" cy="2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949" dirty="0">
                <a:latin typeface="Calibri" panose="020F0502020204030204" pitchFamily="34" charset="0"/>
                <a:cs typeface="Andalus" pitchFamily="18" charset="-78"/>
              </a:rPr>
              <a:t>2 </a:t>
            </a:r>
            <a:r>
              <a:rPr lang="en-US" altLang="en-US" sz="949" dirty="0" err="1">
                <a:latin typeface="Calibri" panose="020F0502020204030204" pitchFamily="34" charset="0"/>
                <a:cs typeface="Andalus" pitchFamily="18" charset="-78"/>
              </a:rPr>
              <a:t>Braunschweig</a:t>
            </a:r>
            <a:r>
              <a:rPr lang="en-US" altLang="en-US" sz="949" dirty="0">
                <a:latin typeface="Calibri" panose="020F0502020204030204" pitchFamily="34" charset="0"/>
                <a:cs typeface="Andalus" pitchFamily="18" charset="-78"/>
              </a:rPr>
              <a:t>  </a:t>
            </a:r>
            <a:r>
              <a:rPr lang="en-US" altLang="en-US" sz="949" dirty="0">
                <a:latin typeface="Arial" panose="020B0604020202020204" pitchFamily="34" charset="0"/>
              </a:rPr>
              <a:t>Am J </a:t>
            </a:r>
            <a:r>
              <a:rPr lang="en-US" altLang="en-US" sz="949" dirty="0" err="1">
                <a:latin typeface="Arial" panose="020B0604020202020204" pitchFamily="34" charset="0"/>
              </a:rPr>
              <a:t>Clin</a:t>
            </a:r>
            <a:r>
              <a:rPr lang="en-US" altLang="en-US" sz="949" dirty="0">
                <a:latin typeface="Arial" panose="020B0604020202020204" pitchFamily="34" charset="0"/>
              </a:rPr>
              <a:t> </a:t>
            </a:r>
            <a:r>
              <a:rPr lang="en-US" altLang="en-US" sz="949" dirty="0" err="1">
                <a:latin typeface="Arial" panose="020B0604020202020204" pitchFamily="34" charset="0"/>
              </a:rPr>
              <a:t>Nutr</a:t>
            </a:r>
            <a:r>
              <a:rPr lang="en-US" altLang="en-US" sz="949" dirty="0">
                <a:latin typeface="Arial" panose="020B0604020202020204" pitchFamily="34" charset="0"/>
              </a:rPr>
              <a:t> 2017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28431" y="12192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6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5829300" cy="857250"/>
          </a:xfrm>
        </p:spPr>
        <p:txBody>
          <a:bodyPr/>
          <a:lstStyle/>
          <a:p>
            <a:r>
              <a:rPr lang="en-US" altLang="en-US" dirty="0" smtClean="0">
                <a:latin typeface="Britannic Bold" panose="020B0903060703020204" pitchFamily="34" charset="0"/>
              </a:rPr>
              <a:t>Learning Objectives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15200" cy="4038600"/>
          </a:xfrm>
        </p:spPr>
        <p:txBody>
          <a:bodyPr/>
          <a:lstStyle/>
          <a:p>
            <a:r>
              <a:rPr lang="en-US" altLang="en-US" sz="2800" dirty="0" smtClean="0"/>
              <a:t>Introduce the concept that muscle matters</a:t>
            </a:r>
          </a:p>
          <a:p>
            <a:r>
              <a:rPr lang="en-US" altLang="en-US" sz="2800" dirty="0" smtClean="0"/>
              <a:t>Impact of </a:t>
            </a:r>
            <a:r>
              <a:rPr lang="en-US" altLang="en-US" sz="2800" dirty="0" err="1" smtClean="0"/>
              <a:t>macronutrition</a:t>
            </a:r>
            <a:r>
              <a:rPr lang="en-US" altLang="en-US" sz="2800" dirty="0" smtClean="0"/>
              <a:t> on clinically important muscle and other outcomes</a:t>
            </a:r>
          </a:p>
          <a:p>
            <a:r>
              <a:rPr lang="en-US" altLang="en-US" sz="2800" dirty="0" smtClean="0"/>
              <a:t>List strategies to improve nutritional adequacy in the critical care setting</a:t>
            </a:r>
          </a:p>
          <a:p>
            <a:r>
              <a:rPr lang="en-US" altLang="en-US" sz="2800" dirty="0" smtClean="0"/>
              <a:t>Describe other methods to increase the retention of muscle mass/strength, so as to improve 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1675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664" y="381000"/>
            <a:ext cx="6482755" cy="1008789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rgbClr val="0052E2"/>
                </a:solidFill>
                <a:latin typeface="Avenir Next Condensed"/>
                <a:cs typeface="Arial" panose="020B0604020202020204" pitchFamily="34" charset="0"/>
              </a:rPr>
              <a:t>Systematic Review of RCTs of </a:t>
            </a:r>
            <a:br>
              <a:rPr lang="en-CA" sz="3200" b="1" dirty="0">
                <a:solidFill>
                  <a:srgbClr val="0052E2"/>
                </a:solidFill>
                <a:latin typeface="Avenir Next Condensed"/>
                <a:cs typeface="Arial" panose="020B0604020202020204" pitchFamily="34" charset="0"/>
              </a:rPr>
            </a:br>
            <a:r>
              <a:rPr lang="en-CA" sz="3200" b="1" dirty="0">
                <a:solidFill>
                  <a:srgbClr val="0052E2"/>
                </a:solidFill>
                <a:latin typeface="Avenir Next Condensed"/>
                <a:cs typeface="Arial" panose="020B0604020202020204" pitchFamily="34" charset="0"/>
              </a:rPr>
              <a:t>High vs. Low Dose Protein</a:t>
            </a:r>
            <a:endParaRPr lang="en-CA" sz="3200" b="1" dirty="0">
              <a:solidFill>
                <a:srgbClr val="0052E2"/>
              </a:solidFill>
              <a:latin typeface="Avenir Next Condensed"/>
            </a:endParaRPr>
          </a:p>
        </p:txBody>
      </p:sp>
      <p:sp>
        <p:nvSpPr>
          <p:cNvPr id="6" name="Shape 72"/>
          <p:cNvSpPr/>
          <p:nvPr/>
        </p:nvSpPr>
        <p:spPr>
          <a:xfrm>
            <a:off x="1705492" y="2628809"/>
            <a:ext cx="5892268" cy="1"/>
          </a:xfrm>
          <a:prstGeom prst="line">
            <a:avLst/>
          </a:prstGeom>
          <a:ln w="6350">
            <a:solidFill>
              <a:srgbClr val="5A5F5E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1266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28419" t="30766" r="8547" b="39473"/>
          <a:stretch/>
        </p:blipFill>
        <p:spPr bwMode="auto">
          <a:xfrm>
            <a:off x="1460335" y="2866145"/>
            <a:ext cx="6249415" cy="2686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1415" y="5689573"/>
            <a:ext cx="2068335" cy="200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r" rtl="0" latinLnBrk="1" hangingPunct="0"/>
            <a:r>
              <a:rPr lang="en-CA" sz="949" dirty="0">
                <a:sym typeface="Gill Sans Light"/>
              </a:rPr>
              <a:t>Heyland JPEN (Under review)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62000" y="16764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2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r="28910"/>
          <a:stretch/>
        </p:blipFill>
        <p:spPr>
          <a:xfrm>
            <a:off x="0" y="0"/>
            <a:ext cx="577302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07996" y="0"/>
            <a:ext cx="3536004" cy="6858000"/>
          </a:xfrm>
          <a:prstGeom prst="rect">
            <a:avLst/>
          </a:prstGeom>
          <a:solidFill>
            <a:srgbClr val="1A99D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  <a:spcBef>
                <a:spcPts val="1200"/>
              </a:spcBef>
            </a:pPr>
            <a:endParaRPr lang="en-US" altLang="en-US" sz="2800" b="1" dirty="0">
              <a:solidFill>
                <a:srgbClr val="FFC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6875" y="619810"/>
            <a:ext cx="3400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More Protein Associated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/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altLang="en-US" sz="2800" b="1" dirty="0" smtClean="0">
                <a:solidFill>
                  <a:schemeClr val="bg1"/>
                </a:solidFill>
              </a:rPr>
              <a:t>with </a:t>
            </a:r>
            <a:r>
              <a:rPr lang="en-US" altLang="en-US" sz="2800" b="1" dirty="0">
                <a:solidFill>
                  <a:schemeClr val="bg1"/>
                </a:solidFill>
              </a:rPr>
              <a:t>Improved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/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altLang="en-US" sz="2800" b="1" dirty="0" smtClean="0">
                <a:solidFill>
                  <a:schemeClr val="bg1"/>
                </a:solidFill>
              </a:rPr>
              <a:t>Clinical Outcomes???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7996" y="3378740"/>
            <a:ext cx="3212154" cy="1183635"/>
          </a:xfrm>
          <a:prstGeom prst="rect">
            <a:avLst/>
          </a:prstGeom>
          <a:noFill/>
          <a:effectLst/>
        </p:spPr>
        <p:txBody>
          <a:bodyPr wrap="none" anchor="ctr" anchorCtr="0">
            <a:noAutofit/>
          </a:bodyPr>
          <a:lstStyle/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feed </a:t>
            </a:r>
            <a: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</a:t>
            </a:r>
            <a: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better,</a:t>
            </a:r>
            <a:endParaRPr lang="en-US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3656" y="4566248"/>
            <a:ext cx="3060834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they </a:t>
            </a:r>
            <a:r>
              <a:rPr lang="en-US" altLang="en-US" sz="2800" b="1" dirty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br>
              <a:rPr lang="en-US" altLang="en-US" sz="2800" b="1" dirty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</a:t>
            </a:r>
            <a:r>
              <a:rPr lang="en-US" altLang="en-US" sz="2800" b="1" dirty="0" smtClean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sooner?</a:t>
            </a:r>
            <a:endParaRPr lang="en-US" altLang="en-US" sz="2800" b="1" dirty="0">
              <a:solidFill>
                <a:srgbClr val="FFC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30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4945455" y="5542120"/>
            <a:ext cx="3148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Rice TW, et al. 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2012;307(8):795-803.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dirty="0" smtClean="0"/>
              <a:t>Initial Tropic vs. Full EN </a:t>
            </a:r>
            <a:br>
              <a:rPr lang="en-CA" altLang="en-US" sz="4000" dirty="0" smtClean="0"/>
            </a:br>
            <a:r>
              <a:rPr lang="en-CA" altLang="en-US" sz="4000" dirty="0" smtClean="0"/>
              <a:t>in Patients with Acute Lung Injury </a:t>
            </a:r>
            <a:endParaRPr lang="en-CA" altLang="en-US" sz="4000" dirty="0"/>
          </a:p>
        </p:txBody>
      </p:sp>
      <p:pic>
        <p:nvPicPr>
          <p:cNvPr id="5325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17" y="2865834"/>
            <a:ext cx="6582966" cy="2620566"/>
          </a:xfrm>
          <a:prstGeom prst="rect">
            <a:avLst/>
          </a:prstGeom>
          <a:noFill/>
          <a:ln w="6350">
            <a:solidFill>
              <a:srgbClr val="1AA4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7313" y="2305908"/>
            <a:ext cx="2864693" cy="5042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" b="1" dirty="0">
                <a:latin typeface="Arial" panose="020B0604020202020204" pitchFamily="34" charset="0"/>
                <a:cs typeface="Arial" pitchFamily="34" charset="0"/>
              </a:rPr>
              <a:t>The EDEN randomized trial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6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dirty="0" smtClean="0"/>
              <a:t>Initial Tropic vs. Full EN </a:t>
            </a:r>
            <a:br>
              <a:rPr lang="en-CA" altLang="en-US" sz="4000" dirty="0" smtClean="0"/>
            </a:br>
            <a:r>
              <a:rPr lang="en-CA" altLang="en-US" sz="4000" dirty="0" smtClean="0"/>
              <a:t>in Patients with Acute Lung Injury </a:t>
            </a:r>
            <a:endParaRPr lang="en-CA" altLang="en-US" sz="4000" dirty="0"/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2969180"/>
            <a:ext cx="2587229" cy="2422922"/>
          </a:xfrm>
          <a:prstGeom prst="rect">
            <a:avLst/>
          </a:prstGeom>
          <a:noFill/>
          <a:ln w="6350">
            <a:solidFill>
              <a:srgbClr val="1AA4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8" y="2969180"/>
            <a:ext cx="3902869" cy="2422922"/>
          </a:xfrm>
          <a:prstGeom prst="rect">
            <a:avLst/>
          </a:prstGeom>
          <a:noFill/>
          <a:ln w="6350">
            <a:solidFill>
              <a:srgbClr val="1AA4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2362200"/>
            <a:ext cx="2928135" cy="523324"/>
          </a:xfrm>
          <a:prstGeom prst="rect">
            <a:avLst/>
          </a:prstGeom>
          <a:solidFill>
            <a:srgbClr val="1AA4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" b="1" dirty="0">
                <a:latin typeface="Arial" panose="020B0604020202020204" pitchFamily="34" charset="0"/>
                <a:cs typeface="Arial" pitchFamily="34" charset="0"/>
              </a:rPr>
              <a:t>The EDEN randomized trial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5191127" y="5424247"/>
            <a:ext cx="3148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Rice TW, et al. 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2012;307(8):795-803.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2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21" y="145309"/>
            <a:ext cx="6507757" cy="172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371536" cy="458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55" y="2133600"/>
            <a:ext cx="6972087" cy="8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4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altLang="en-US" sz="2800" smtClean="0">
                <a:latin typeface="AdvPSA183"/>
              </a:rPr>
              <a:t>Trophic vs. Full enteral feeding in critically ill patients with acute respiratory failure</a:t>
            </a:r>
            <a:endParaRPr lang="en-CA" altLang="en-US" smtClean="0"/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/>
              <a:t>	“survivors who received initial full-energy enteral nutrition were more likely to be discharged home with or without help as compared to a rehabilitation facility (68.3% for the full-energy group vs. 51.3% for the trophic group; p = .04).” </a:t>
            </a:r>
            <a:endParaRPr lang="en-CA" altLang="en-US" sz="2400" smtClean="0"/>
          </a:p>
        </p:txBody>
      </p:sp>
      <p:sp>
        <p:nvSpPr>
          <p:cNvPr id="136196" name="TextBox 3"/>
          <p:cNvSpPr txBox="1">
            <a:spLocks noChangeArrowheads="1"/>
          </p:cNvSpPr>
          <p:nvPr/>
        </p:nvSpPr>
        <p:spPr bwMode="auto">
          <a:xfrm>
            <a:off x="5638800" y="64008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</a:rPr>
              <a:t>Rice CCM 2011;39:967</a:t>
            </a:r>
          </a:p>
        </p:txBody>
      </p:sp>
      <p:pic>
        <p:nvPicPr>
          <p:cNvPr id="1361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892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83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1485994" y="252346"/>
            <a:ext cx="6172012" cy="857224"/>
          </a:xfrm>
        </p:spPr>
        <p:txBody>
          <a:bodyPr>
            <a:normAutofit fontScale="90000"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Nutritional Adequacy and Long-term Outcomes in Critically Ill Patients Requiring Prolonged Mechanical Ventilation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/>
              <a:t>Sub study of the REDOXS study</a:t>
            </a:r>
          </a:p>
          <a:p>
            <a:r>
              <a:rPr lang="en-US" altLang="en-US" sz="1800"/>
              <a:t>302 patients survived to 6-months follow-up and were mechanically ventilated for more than eight days in the intensive care unit were included. </a:t>
            </a:r>
          </a:p>
          <a:p>
            <a:r>
              <a:rPr lang="en-US" altLang="en-US" sz="1800"/>
              <a:t>Nutritional adequacy was obtained from the average proportion of prescribed calories received during the first eight days of mechanical ventilation in the ICU. </a:t>
            </a:r>
          </a:p>
          <a:p>
            <a:r>
              <a:rPr lang="en-US" altLang="en-US" sz="1800"/>
              <a:t>HRQoL was prospectively assessed using Short-Form 36 Health Survey (SF-36) questionnaire at three-months and six-months post ICU admission. 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29028" name="TextBox 1"/>
          <p:cNvSpPr txBox="1">
            <a:spLocks noChangeArrowheads="1"/>
          </p:cNvSpPr>
          <p:nvPr/>
        </p:nvSpPr>
        <p:spPr bwMode="auto">
          <a:xfrm>
            <a:off x="5086334" y="5600634"/>
            <a:ext cx="26288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CA" altLang="en-US" sz="1350">
                <a:solidFill>
                  <a:schemeClr val="tx2"/>
                </a:solidFill>
                <a:latin typeface="Arial" panose="020B0604020202020204" pitchFamily="34" charset="0"/>
              </a:rPr>
              <a:t>Wei CCM 2015 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23933" cy="30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</a:rPr>
              <a:t>Estimates of association between nutritional adequacy and SF-36 scores</a:t>
            </a:r>
          </a:p>
        </p:txBody>
      </p:sp>
      <p:graphicFrame>
        <p:nvGraphicFramePr>
          <p:cNvPr id="130051" name="Object 2"/>
          <p:cNvGraphicFramePr>
            <a:graphicFrameLocks noChangeAspect="1"/>
          </p:cNvGraphicFramePr>
          <p:nvPr/>
        </p:nvGraphicFramePr>
        <p:xfrm>
          <a:off x="1371698" y="1545489"/>
          <a:ext cx="6570859" cy="491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5068020" imgH="3794904" progId="Word.Document.12">
                  <p:embed/>
                </p:oleObj>
              </mc:Choice>
              <mc:Fallback>
                <p:oleObj name="Document" r:id="rId4" imgW="5068020" imgH="379490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98" y="1545489"/>
                        <a:ext cx="6570859" cy="491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TextBox 3"/>
          <p:cNvSpPr txBox="1">
            <a:spLocks noChangeArrowheads="1"/>
          </p:cNvSpPr>
          <p:nvPr/>
        </p:nvSpPr>
        <p:spPr bwMode="auto">
          <a:xfrm>
            <a:off x="1471707" y="5314893"/>
            <a:ext cx="61029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D2533C"/>
                </a:solidFill>
              </a:rPr>
              <a:t>*</a:t>
            </a:r>
            <a:r>
              <a:rPr lang="en-US" altLang="en-US" sz="1200">
                <a:solidFill>
                  <a:srgbClr val="D2533C"/>
                </a:solidFill>
              </a:rPr>
              <a:t>Every 25% increase in nutritional adequacy; adjusted for age, APACHE II score, baseline SOFA, Functional Comorbidity Index, admission category, primary ICU diagnosis, body mass index, and region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70927" y="12192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r="28910"/>
          <a:stretch/>
        </p:blipFill>
        <p:spPr>
          <a:xfrm>
            <a:off x="0" y="0"/>
            <a:ext cx="577302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07996" y="0"/>
            <a:ext cx="3536004" cy="6858000"/>
          </a:xfrm>
          <a:prstGeom prst="rect">
            <a:avLst/>
          </a:prstGeom>
          <a:solidFill>
            <a:srgbClr val="1A99D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  <a:spcBef>
                <a:spcPts val="1200"/>
              </a:spcBef>
            </a:pPr>
            <a:endParaRPr lang="en-US" altLang="en-US" sz="2800" b="1" dirty="0">
              <a:solidFill>
                <a:srgbClr val="FFC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7996" y="880681"/>
            <a:ext cx="3269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More Protein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may be Associated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/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altLang="en-US" sz="2800" b="1" dirty="0" smtClean="0">
                <a:solidFill>
                  <a:schemeClr val="bg1"/>
                </a:solidFill>
              </a:rPr>
              <a:t>with </a:t>
            </a:r>
            <a:r>
              <a:rPr lang="en-US" altLang="en-US" sz="2800" b="1" dirty="0">
                <a:solidFill>
                  <a:schemeClr val="bg1"/>
                </a:solidFill>
              </a:rPr>
              <a:t>Improved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/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altLang="en-US" sz="2800" b="1" dirty="0" smtClean="0">
                <a:solidFill>
                  <a:schemeClr val="bg1"/>
                </a:solidFill>
              </a:rPr>
              <a:t>Functional Recovery???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7996" y="3378740"/>
            <a:ext cx="3212154" cy="1183635"/>
          </a:xfrm>
          <a:prstGeom prst="rect">
            <a:avLst/>
          </a:prstGeom>
          <a:noFill/>
          <a:effectLst/>
        </p:spPr>
        <p:txBody>
          <a:bodyPr wrap="none" anchor="ctr" anchorCtr="0">
            <a:noAutofit/>
          </a:bodyPr>
          <a:lstStyle/>
          <a:p>
            <a:pPr algn="ctr"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feed </a:t>
            </a:r>
            <a: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</a:t>
            </a:r>
            <a:r>
              <a:rPr lang="en-US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better,</a:t>
            </a:r>
            <a:endParaRPr lang="en-US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3656" y="4566248"/>
            <a:ext cx="3060834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may </a:t>
            </a:r>
            <a:r>
              <a:rPr lang="en-US" altLang="en-US" sz="2800" b="1" dirty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br>
              <a:rPr lang="en-US" altLang="en-US" sz="2800" b="1" dirty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</a:t>
            </a:r>
            <a:r>
              <a:rPr lang="en-US" altLang="en-US" sz="2800" b="1" dirty="0" smtClean="0">
                <a:solidFill>
                  <a:srgbClr val="FFC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sooner?</a:t>
            </a:r>
            <a:endParaRPr lang="en-US" altLang="en-US" sz="2800" b="1" dirty="0">
              <a:solidFill>
                <a:srgbClr val="FFC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3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480" dirty="0">
                <a:latin typeface="Britannic Bold" panose="020B0903060703020204" pitchFamily="34" charset="0"/>
              </a:rPr>
              <a:t>How to get bigger bang for your buck!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57600"/>
            <a:ext cx="7772400" cy="2438400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Combination of Nutrition and exercise!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2938929" cy="23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2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/>
            <a:r>
              <a:rPr lang="en-US" altLang="en-US" sz="3200" smtClean="0">
                <a:latin typeface="Britannic Bold" panose="020B0903060703020204" pitchFamily="34" charset="0"/>
              </a:rPr>
              <a:t>Clinical Scenario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2362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79 </a:t>
            </a:r>
            <a:r>
              <a:rPr lang="en-US" altLang="en-US" sz="2800" dirty="0" err="1" smtClean="0"/>
              <a:t>yo</a:t>
            </a:r>
            <a:r>
              <a:rPr lang="en-US" altLang="en-US" sz="2800" dirty="0" smtClean="0"/>
              <a:t> male admitted to hospital with AMI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Progressive respiratory failure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Aspirates                </a:t>
            </a:r>
            <a:r>
              <a:rPr lang="en-US" altLang="en-US" sz="2800" dirty="0" smtClean="0"/>
              <a:t>ARDS</a:t>
            </a:r>
            <a:endParaRPr lang="en-US" alt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Low volume ventilation, high PEEP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Course complicated by line sepsis resulting in need for </a:t>
            </a:r>
            <a:r>
              <a:rPr lang="en-US" altLang="en-US" sz="2800" dirty="0" err="1" smtClean="0"/>
              <a:t>pressors</a:t>
            </a:r>
            <a:r>
              <a:rPr lang="en-US" altLang="en-US" sz="2800" dirty="0" smtClean="0"/>
              <a:t> and renal failure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@ 3 weeks, family asks “how much longer do we prolong this?”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“not just about survival; what will he be like?”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819400" y="3581400"/>
            <a:ext cx="1150938" cy="0"/>
          </a:xfrm>
          <a:prstGeom prst="line">
            <a:avLst/>
          </a:prstGeom>
          <a:noFill/>
          <a:ln w="60325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33400" y="533400"/>
            <a:ext cx="8077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1A99DC"/>
                </a:solidFill>
                <a:latin typeface="Britannic Bold" panose="020B0903060703020204" pitchFamily="34" charset="0"/>
              </a:rPr>
              <a:t>Moving Beyond Survival!</a:t>
            </a:r>
            <a:endParaRPr lang="en-US" altLang="en-US" sz="4400" dirty="0">
              <a:solidFill>
                <a:srgbClr val="1A99DC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07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/>
          </p:cNvSpPr>
          <p:nvPr>
            <p:ph type="title"/>
          </p:nvPr>
        </p:nvSpPr>
        <p:spPr>
          <a:xfrm>
            <a:off x="918208" y="103599"/>
            <a:ext cx="7412475" cy="1662953"/>
          </a:xfrm>
          <a:prstGeom prst="rect">
            <a:avLst/>
          </a:prstGeom>
        </p:spPr>
        <p:txBody>
          <a:bodyPr vert="horz" wrap="square" lIns="31254" tIns="31254" rIns="31254" bIns="31254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4000" b="1" cap="none" spc="-100">
                <a:solidFill>
                  <a:srgbClr val="0052E2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320" spc="-70" dirty="0">
                <a:solidFill>
                  <a:srgbClr val="0000FF"/>
                </a:solidFill>
              </a:rPr>
              <a:t>Exercise Training and Nutritional Supplementation for Physical Frailty in Very Elderly People</a:t>
            </a:r>
          </a:p>
        </p:txBody>
      </p:sp>
      <p:grpSp>
        <p:nvGrpSpPr>
          <p:cNvPr id="1017" name="Group 1017"/>
          <p:cNvGrpSpPr/>
          <p:nvPr/>
        </p:nvGrpSpPr>
        <p:grpSpPr>
          <a:xfrm>
            <a:off x="2209800" y="1676400"/>
            <a:ext cx="4952999" cy="4191000"/>
            <a:chOff x="0" y="-1"/>
            <a:chExt cx="4343404" cy="4021144"/>
          </a:xfrm>
        </p:grpSpPr>
        <p:pic>
          <p:nvPicPr>
            <p:cNvPr id="1015" name="image6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99" y="50798"/>
              <a:ext cx="4165606" cy="3779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6" name="image6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2"/>
              <a:ext cx="4343406" cy="4021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8" name="Shape 1018"/>
          <p:cNvSpPr/>
          <p:nvPr/>
        </p:nvSpPr>
        <p:spPr>
          <a:xfrm>
            <a:off x="6400800" y="6172200"/>
            <a:ext cx="1471636" cy="30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>
            <a:lvl1pPr algn="r" defTabSz="457200">
              <a:lnSpc>
                <a:spcPct val="80000"/>
              </a:lnSpc>
              <a:defRPr sz="1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>
              <a:defRPr sz="1800"/>
            </a:pPr>
            <a:r>
              <a:rPr sz="984" dirty="0" err="1"/>
              <a:t>Fiatarone</a:t>
            </a:r>
            <a:r>
              <a:rPr sz="984" dirty="0"/>
              <a:t>, NEJM 1994;330:1769-1775.</a:t>
            </a:r>
          </a:p>
        </p:txBody>
      </p:sp>
      <p:pic>
        <p:nvPicPr>
          <p:cNvPr id="8" name="image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07" y="-720542"/>
            <a:ext cx="964962" cy="3489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2034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990600" y="2895600"/>
            <a:ext cx="7772400" cy="4114800"/>
          </a:xfrm>
        </p:spPr>
        <p:txBody>
          <a:bodyPr>
            <a:normAutofit/>
          </a:bodyPr>
          <a:lstStyle/>
          <a:p>
            <a:r>
              <a:rPr lang="en-CA" altLang="en-US" sz="1800" dirty="0"/>
              <a:t>This systematic review summarizes the effect of combined exercise and nutrition intervention on muscle mass and muscle function. </a:t>
            </a:r>
          </a:p>
          <a:p>
            <a:r>
              <a:rPr lang="en-CA" altLang="en-US" sz="1800" dirty="0"/>
              <a:t>A total of 37 RCTs were identified.</a:t>
            </a:r>
          </a:p>
          <a:p>
            <a:r>
              <a:rPr lang="en-CA" altLang="en-US" sz="1800" dirty="0"/>
              <a:t>Results indicate that physical exercise has a positive impact on muscle mass and muscle function in subjects aged 65 years and older. </a:t>
            </a:r>
          </a:p>
          <a:p>
            <a:r>
              <a:rPr lang="en-CA" altLang="en-US" sz="1800" dirty="0"/>
              <a:t>However, any interactive effect of dietary supplementation may be modest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7097025" cy="19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9409"/>
            <a:ext cx="8610600" cy="914400"/>
          </a:xfrm>
        </p:spPr>
        <p:txBody>
          <a:bodyPr/>
          <a:lstStyle/>
          <a:p>
            <a:r>
              <a:rPr lang="en-US" sz="3800" dirty="0" smtClean="0">
                <a:solidFill>
                  <a:srgbClr val="0070C0"/>
                </a:solidFill>
              </a:rPr>
              <a:t>↑ Interest in exercise in the ICU</a:t>
            </a:r>
            <a:endParaRPr lang="en-US" sz="3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Research suggests: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Improved physical function, strength, 6MWD, return to independent function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Decreased ventilator days, ICU &amp; hospital LOS,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delirium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However</a:t>
            </a:r>
            <a:r>
              <a:rPr lang="is-IS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Most studies are single center and small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Highly variable exercise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intervention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Inconsistent signal</a:t>
            </a:r>
          </a:p>
          <a:p>
            <a:pPr lvl="1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0" y="617693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Schweickert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Lancet 2009;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Morris CCM 2008; </a:t>
            </a:r>
            <a:r>
              <a:rPr lang="en-CA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Burtin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CCM 2009; </a:t>
            </a:r>
            <a:r>
              <a:rPr lang="en-CA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Denehy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CC 2013; </a:t>
            </a:r>
            <a:r>
              <a:rPr lang="en-CA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Kayambu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CCM 2013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283809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2271"/>
            <a:ext cx="8610600" cy="9144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Cycling in the ICU</a:t>
            </a:r>
            <a:endParaRPr lang="en-US" dirty="0">
              <a:solidFill>
                <a:srgbClr val="1A99D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2484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Burtin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CCM 2009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496"/>
            <a:ext cx="9144000" cy="3855904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9144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xercise in the ICU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598839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617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Moss AJRCCM</a:t>
            </a:r>
            <a:endParaRPr lang="en-CA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2016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400800" y="981248"/>
            <a:ext cx="1143000" cy="5943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52" y="276733"/>
            <a:ext cx="860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Key</a:t>
            </a:r>
            <a:r>
              <a:rPr lang="en-US" sz="3200" b="1" dirty="0" smtClean="0">
                <a:latin typeface="+mj-lt"/>
              </a:rPr>
              <a:t> ICU Rehab clinical trials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21792"/>
              </p:ext>
            </p:extLst>
          </p:nvPr>
        </p:nvGraphicFramePr>
        <p:xfrm>
          <a:off x="0" y="956036"/>
          <a:ext cx="9125146" cy="55610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73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82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1108">
                  <a:extLst>
                    <a:ext uri="{9D8B030D-6E8A-4147-A177-3AD203B41FA5}">
                      <a16:colId xmlns="" xmlns:a16="http://schemas.microsoft.com/office/drawing/2014/main" val="1459812392"/>
                    </a:ext>
                  </a:extLst>
                </a:gridCol>
                <a:gridCol w="715411">
                  <a:extLst>
                    <a:ext uri="{9D8B030D-6E8A-4147-A177-3AD203B41FA5}">
                      <a16:colId xmlns="" xmlns:a16="http://schemas.microsoft.com/office/drawing/2014/main" val="3081697558"/>
                    </a:ext>
                  </a:extLst>
                </a:gridCol>
                <a:gridCol w="876693">
                  <a:extLst>
                    <a:ext uri="{9D8B030D-6E8A-4147-A177-3AD203B41FA5}">
                      <a16:colId xmlns="" xmlns:a16="http://schemas.microsoft.com/office/drawing/2014/main" val="3584324358"/>
                    </a:ext>
                  </a:extLst>
                </a:gridCol>
                <a:gridCol w="3119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481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379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</a:p>
                    <a:p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ICU #  Type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Interv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Timing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Morris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MICU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&lt;2 day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Decreased duration of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ICU &amp; hospital stay</a:t>
                      </a:r>
                    </a:p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Earlier PT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consult in ICU &amp; out of bed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r>
                        <a:rPr lang="en-US" sz="1300" b="1" i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Schweickert</a:t>
                      </a:r>
                      <a:r>
                        <a:rPr lang="en-US" sz="13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2009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MICU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&lt;2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Improved physical function at hospital D/C</a:t>
                      </a:r>
                    </a:p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Decreased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duration of MV &amp;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delirium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754">
                <a:tc>
                  <a:txBody>
                    <a:bodyPr/>
                    <a:lstStyle/>
                    <a:p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Schaller </a:t>
                      </a:r>
                    </a:p>
                    <a:p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 SICU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USA EU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&lt;3 day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Increased ICU mobilization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func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. at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hosp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D/C</a:t>
                      </a:r>
                    </a:p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Decreased duration of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ICU &amp; 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delirium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Hodgson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 MS-ICU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AUSNZ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3 (2-4)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Increased mobility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score &amp; milestones in ICU 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</a:rPr>
                        <a:t>dif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MV, LOS; d/c location, 6 mo.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609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Morris </a:t>
                      </a:r>
                    </a:p>
                    <a:p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MICU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~4 - 6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 difference: hospital LOS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; strength</a:t>
                      </a:r>
                    </a:p>
                    <a:p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Increased at 6 </a:t>
                      </a:r>
                      <a:r>
                        <a:rPr lang="en-US" sz="1700" b="1" baseline="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="1" baseline="0" dirty="0" err="1" smtClean="0">
                          <a:solidFill>
                            <a:schemeClr val="tx1"/>
                          </a:solidFill>
                        </a:rPr>
                        <a:t>phys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tx1"/>
                          </a:solidFill>
                        </a:rPr>
                        <a:t>func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(SPPB, SF-36, FPI)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7265749"/>
                  </a:ext>
                </a:extLst>
              </a:tr>
              <a:tr h="626097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Denehy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MS-ICU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AUS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7(5-11)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 difference at 12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6MWD, TUG, SF-36 PF  (Control - PT during MV: 52% out of bed)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Moss </a:t>
                      </a:r>
                    </a:p>
                    <a:p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 MICU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6 - 11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dif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phys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func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to 6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); MV, ICU,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</a:rPr>
                        <a:t>hosp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LOS (Control - PT during MV: 20 min., 3x week)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81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Wright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 MS-ICU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UK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~8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 difference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to 6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SF-36, Grip, 6MWT, LOS (Control - PT during MV: 10 min/d less than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</a:rPr>
                        <a:t>interv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3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72790" y="3675063"/>
            <a:ext cx="220573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314 </a:t>
            </a:r>
            <a:r>
              <a:rPr lang="en-US" altLang="en-US" sz="2200" dirty="0">
                <a:latin typeface="Arial" panose="020B0604020202020204" pitchFamily="34" charset="0"/>
              </a:rPr>
              <a:t>ICU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Patients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Expected &gt;48 </a:t>
            </a:r>
            <a:r>
              <a:rPr lang="en-US" altLang="en-US" sz="2200" dirty="0" err="1" smtClean="0">
                <a:latin typeface="Arial" panose="020B0604020202020204" pitchFamily="34" charset="0"/>
              </a:rPr>
              <a:t>hrs</a:t>
            </a:r>
            <a:endParaRPr lang="en-US" altLang="en-US" sz="22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In ICU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2605088" y="3784600"/>
            <a:ext cx="423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200">
                <a:latin typeface="Arial" panose="020B0604020202020204" pitchFamily="34" charset="0"/>
              </a:rPr>
              <a:t>R</a:t>
            </a:r>
            <a:endParaRPr lang="en-US" altLang="en-US" sz="2400">
              <a:latin typeface="Albertus Extra Bold" pitchFamily="34" charset="0"/>
            </a:endParaRP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851275" y="2535006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in bed cycling + NMES</a:t>
            </a:r>
            <a:endParaRPr lang="en-US" altLang="en-US" sz="2400" dirty="0">
              <a:latin typeface="Albertus Extra Bold" pitchFamily="34" charset="0"/>
            </a:endParaRPr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53963" y="5531153"/>
            <a:ext cx="543257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Usual care </a:t>
            </a:r>
            <a:br>
              <a:rPr lang="en-US" altLang="en-US" sz="2200" dirty="0" smtClean="0">
                <a:latin typeface="Arial" panose="020B0604020202020204" pitchFamily="34" charset="0"/>
              </a:rPr>
            </a:br>
            <a:r>
              <a:rPr lang="en-US" altLang="en-US" sz="2200" dirty="0" smtClean="0">
                <a:latin typeface="Arial" panose="020B0604020202020204" pitchFamily="34" charset="0"/>
              </a:rPr>
              <a:t>(standard rehabilitation which include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“</a:t>
            </a:r>
            <a:r>
              <a:rPr lang="en-US" altLang="en-US" sz="2200" dirty="0" err="1" smtClean="0">
                <a:latin typeface="Arial" panose="020B0604020202020204" pitchFamily="34" charset="0"/>
              </a:rPr>
              <a:t>Schwiekert</a:t>
            </a:r>
            <a:r>
              <a:rPr lang="en-US" altLang="en-US" sz="2200" dirty="0" smtClean="0">
                <a:latin typeface="Arial" panose="020B0604020202020204" pitchFamily="34" charset="0"/>
              </a:rPr>
              <a:t> protocol” for early mobilization)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lbertus Extra Bold" pitchFamily="34" charset="0"/>
            </a:endParaRPr>
          </a:p>
        </p:txBody>
      </p:sp>
      <p:sp>
        <p:nvSpPr>
          <p:cNvPr id="121862" name="Freeform 10"/>
          <p:cNvSpPr>
            <a:spLocks/>
          </p:cNvSpPr>
          <p:nvPr/>
        </p:nvSpPr>
        <p:spPr bwMode="auto">
          <a:xfrm>
            <a:off x="2238375" y="3675063"/>
            <a:ext cx="1084263" cy="982662"/>
          </a:xfrm>
          <a:custGeom>
            <a:avLst/>
            <a:gdLst>
              <a:gd name="T0" fmla="*/ 2147483646 w 2050"/>
              <a:gd name="T1" fmla="*/ 2147483646 h 1857"/>
              <a:gd name="T2" fmla="*/ 2147483646 w 2050"/>
              <a:gd name="T3" fmla="*/ 2147483646 h 1857"/>
              <a:gd name="T4" fmla="*/ 2147483646 w 2050"/>
              <a:gd name="T5" fmla="*/ 2147483646 h 1857"/>
              <a:gd name="T6" fmla="*/ 2147483646 w 2050"/>
              <a:gd name="T7" fmla="*/ 2147483646 h 1857"/>
              <a:gd name="T8" fmla="*/ 2147483646 w 2050"/>
              <a:gd name="T9" fmla="*/ 2147483646 h 1857"/>
              <a:gd name="T10" fmla="*/ 2147483646 w 2050"/>
              <a:gd name="T11" fmla="*/ 2147483646 h 1857"/>
              <a:gd name="T12" fmla="*/ 2147483646 w 2050"/>
              <a:gd name="T13" fmla="*/ 2147483646 h 1857"/>
              <a:gd name="T14" fmla="*/ 2147483646 w 2050"/>
              <a:gd name="T15" fmla="*/ 2147483646 h 1857"/>
              <a:gd name="T16" fmla="*/ 2147483646 w 2050"/>
              <a:gd name="T17" fmla="*/ 0 h 1857"/>
              <a:gd name="T18" fmla="*/ 2147483646 w 2050"/>
              <a:gd name="T19" fmla="*/ 2147483646 h 1857"/>
              <a:gd name="T20" fmla="*/ 2147483646 w 2050"/>
              <a:gd name="T21" fmla="*/ 2147483646 h 1857"/>
              <a:gd name="T22" fmla="*/ 2147483646 w 2050"/>
              <a:gd name="T23" fmla="*/ 2147483646 h 1857"/>
              <a:gd name="T24" fmla="*/ 2147483646 w 2050"/>
              <a:gd name="T25" fmla="*/ 2147483646 h 1857"/>
              <a:gd name="T26" fmla="*/ 2147483646 w 2050"/>
              <a:gd name="T27" fmla="*/ 2147483646 h 1857"/>
              <a:gd name="T28" fmla="*/ 2147483646 w 2050"/>
              <a:gd name="T29" fmla="*/ 2147483646 h 1857"/>
              <a:gd name="T30" fmla="*/ 2147483646 w 2050"/>
              <a:gd name="T31" fmla="*/ 2147483646 h 1857"/>
              <a:gd name="T32" fmla="*/ 0 w 2050"/>
              <a:gd name="T33" fmla="*/ 2147483646 h 1857"/>
              <a:gd name="T34" fmla="*/ 2147483646 w 2050"/>
              <a:gd name="T35" fmla="*/ 2147483646 h 1857"/>
              <a:gd name="T36" fmla="*/ 2147483646 w 2050"/>
              <a:gd name="T37" fmla="*/ 2147483646 h 1857"/>
              <a:gd name="T38" fmla="*/ 2147483646 w 2050"/>
              <a:gd name="T39" fmla="*/ 2147483646 h 1857"/>
              <a:gd name="T40" fmla="*/ 2147483646 w 2050"/>
              <a:gd name="T41" fmla="*/ 2147483646 h 1857"/>
              <a:gd name="T42" fmla="*/ 2147483646 w 2050"/>
              <a:gd name="T43" fmla="*/ 2147483646 h 1857"/>
              <a:gd name="T44" fmla="*/ 2147483646 w 2050"/>
              <a:gd name="T45" fmla="*/ 2147483646 h 1857"/>
              <a:gd name="T46" fmla="*/ 2147483646 w 2050"/>
              <a:gd name="T47" fmla="*/ 2147483646 h 1857"/>
              <a:gd name="T48" fmla="*/ 2147483646 w 2050"/>
              <a:gd name="T49" fmla="*/ 2147483646 h 1857"/>
              <a:gd name="T50" fmla="*/ 2147483646 w 2050"/>
              <a:gd name="T51" fmla="*/ 2147483646 h 1857"/>
              <a:gd name="T52" fmla="*/ 2147483646 w 2050"/>
              <a:gd name="T53" fmla="*/ 2147483646 h 1857"/>
              <a:gd name="T54" fmla="*/ 2147483646 w 2050"/>
              <a:gd name="T55" fmla="*/ 2147483646 h 1857"/>
              <a:gd name="T56" fmla="*/ 2147483646 w 2050"/>
              <a:gd name="T57" fmla="*/ 2147483646 h 1857"/>
              <a:gd name="T58" fmla="*/ 2147483646 w 2050"/>
              <a:gd name="T59" fmla="*/ 2147483646 h 1857"/>
              <a:gd name="T60" fmla="*/ 2147483646 w 2050"/>
              <a:gd name="T61" fmla="*/ 2147483646 h 1857"/>
              <a:gd name="T62" fmla="*/ 2147483646 w 2050"/>
              <a:gd name="T63" fmla="*/ 2147483646 h 1857"/>
              <a:gd name="T64" fmla="*/ 2147483646 w 2050"/>
              <a:gd name="T65" fmla="*/ 2147483646 h 1857"/>
              <a:gd name="T66" fmla="*/ 2147483646 w 2050"/>
              <a:gd name="T67" fmla="*/ 2147483646 h 1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50"/>
              <a:gd name="T103" fmla="*/ 0 h 1857"/>
              <a:gd name="T104" fmla="*/ 2050 w 2050"/>
              <a:gd name="T105" fmla="*/ 1857 h 1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50" h="1857">
                <a:moveTo>
                  <a:pt x="2050" y="929"/>
                </a:moveTo>
                <a:lnTo>
                  <a:pt x="2029" y="741"/>
                </a:lnTo>
                <a:lnTo>
                  <a:pt x="1969" y="567"/>
                </a:lnTo>
                <a:lnTo>
                  <a:pt x="1874" y="409"/>
                </a:lnTo>
                <a:lnTo>
                  <a:pt x="1749" y="271"/>
                </a:lnTo>
                <a:lnTo>
                  <a:pt x="1597" y="158"/>
                </a:lnTo>
                <a:lnTo>
                  <a:pt x="1423" y="73"/>
                </a:lnTo>
                <a:lnTo>
                  <a:pt x="1230" y="18"/>
                </a:lnTo>
                <a:lnTo>
                  <a:pt x="1025" y="0"/>
                </a:lnTo>
                <a:lnTo>
                  <a:pt x="818" y="18"/>
                </a:lnTo>
                <a:lnTo>
                  <a:pt x="626" y="73"/>
                </a:lnTo>
                <a:lnTo>
                  <a:pt x="451" y="158"/>
                </a:lnTo>
                <a:lnTo>
                  <a:pt x="300" y="271"/>
                </a:lnTo>
                <a:lnTo>
                  <a:pt x="174" y="409"/>
                </a:lnTo>
                <a:lnTo>
                  <a:pt x="80" y="567"/>
                </a:lnTo>
                <a:lnTo>
                  <a:pt x="20" y="741"/>
                </a:lnTo>
                <a:lnTo>
                  <a:pt x="0" y="929"/>
                </a:lnTo>
                <a:lnTo>
                  <a:pt x="20" y="1115"/>
                </a:lnTo>
                <a:lnTo>
                  <a:pt x="80" y="1289"/>
                </a:lnTo>
                <a:lnTo>
                  <a:pt x="174" y="1447"/>
                </a:lnTo>
                <a:lnTo>
                  <a:pt x="300" y="1585"/>
                </a:lnTo>
                <a:lnTo>
                  <a:pt x="451" y="1698"/>
                </a:lnTo>
                <a:lnTo>
                  <a:pt x="626" y="1784"/>
                </a:lnTo>
                <a:lnTo>
                  <a:pt x="818" y="1838"/>
                </a:lnTo>
                <a:lnTo>
                  <a:pt x="1025" y="1857"/>
                </a:lnTo>
                <a:lnTo>
                  <a:pt x="1230" y="1838"/>
                </a:lnTo>
                <a:lnTo>
                  <a:pt x="1423" y="1784"/>
                </a:lnTo>
                <a:lnTo>
                  <a:pt x="1597" y="1698"/>
                </a:lnTo>
                <a:lnTo>
                  <a:pt x="1749" y="1585"/>
                </a:lnTo>
                <a:lnTo>
                  <a:pt x="1874" y="1447"/>
                </a:lnTo>
                <a:lnTo>
                  <a:pt x="1969" y="1289"/>
                </a:lnTo>
                <a:lnTo>
                  <a:pt x="2029" y="1115"/>
                </a:lnTo>
                <a:lnTo>
                  <a:pt x="2050" y="929"/>
                </a:lnTo>
              </a:path>
            </a:pathLst>
          </a:custGeom>
          <a:noFill/>
          <a:ln w="238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1863" name="Line 11"/>
          <p:cNvSpPr>
            <a:spLocks noChangeShapeType="1"/>
          </p:cNvSpPr>
          <p:nvPr/>
        </p:nvSpPr>
        <p:spPr bwMode="auto">
          <a:xfrm flipV="1">
            <a:off x="2874963" y="3059113"/>
            <a:ext cx="792162" cy="592137"/>
          </a:xfrm>
          <a:prstGeom prst="line">
            <a:avLst/>
          </a:prstGeom>
          <a:noFill/>
          <a:ln w="492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1864" name="Freeform 12"/>
          <p:cNvSpPr>
            <a:spLocks/>
          </p:cNvSpPr>
          <p:nvPr/>
        </p:nvSpPr>
        <p:spPr bwMode="auto">
          <a:xfrm>
            <a:off x="3556000" y="2981325"/>
            <a:ext cx="215900" cy="196850"/>
          </a:xfrm>
          <a:custGeom>
            <a:avLst/>
            <a:gdLst>
              <a:gd name="T0" fmla="*/ 0 w 406"/>
              <a:gd name="T1" fmla="*/ 2147483646 h 373"/>
              <a:gd name="T2" fmla="*/ 2147483646 w 406"/>
              <a:gd name="T3" fmla="*/ 0 h 373"/>
              <a:gd name="T4" fmla="*/ 2147483646 w 406"/>
              <a:gd name="T5" fmla="*/ 2147483646 h 373"/>
              <a:gd name="T6" fmla="*/ 2147483646 w 406"/>
              <a:gd name="T7" fmla="*/ 2147483646 h 373"/>
              <a:gd name="T8" fmla="*/ 0 w 406"/>
              <a:gd name="T9" fmla="*/ 2147483646 h 3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373"/>
              <a:gd name="T17" fmla="*/ 406 w 406"/>
              <a:gd name="T18" fmla="*/ 373 h 3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373">
                <a:moveTo>
                  <a:pt x="0" y="71"/>
                </a:moveTo>
                <a:lnTo>
                  <a:pt x="406" y="0"/>
                </a:lnTo>
                <a:lnTo>
                  <a:pt x="218" y="373"/>
                </a:lnTo>
                <a:lnTo>
                  <a:pt x="208" y="148"/>
                </a:lnTo>
                <a:lnTo>
                  <a:pt x="0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1865" name="Line 13"/>
          <p:cNvSpPr>
            <a:spLocks noChangeShapeType="1"/>
          </p:cNvSpPr>
          <p:nvPr/>
        </p:nvSpPr>
        <p:spPr bwMode="auto">
          <a:xfrm>
            <a:off x="2870200" y="4692650"/>
            <a:ext cx="704850" cy="608013"/>
          </a:xfrm>
          <a:prstGeom prst="line">
            <a:avLst/>
          </a:prstGeom>
          <a:noFill/>
          <a:ln w="492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1866" name="Freeform 14"/>
          <p:cNvSpPr>
            <a:spLocks/>
          </p:cNvSpPr>
          <p:nvPr/>
        </p:nvSpPr>
        <p:spPr bwMode="auto">
          <a:xfrm>
            <a:off x="3460750" y="5183188"/>
            <a:ext cx="212725" cy="203200"/>
          </a:xfrm>
          <a:custGeom>
            <a:avLst/>
            <a:gdLst>
              <a:gd name="T0" fmla="*/ 2147483646 w 401"/>
              <a:gd name="T1" fmla="*/ 0 h 385"/>
              <a:gd name="T2" fmla="*/ 2147483646 w 401"/>
              <a:gd name="T3" fmla="*/ 2147483646 h 385"/>
              <a:gd name="T4" fmla="*/ 0 w 401"/>
              <a:gd name="T5" fmla="*/ 2147483646 h 385"/>
              <a:gd name="T6" fmla="*/ 2147483646 w 401"/>
              <a:gd name="T7" fmla="*/ 2147483646 h 385"/>
              <a:gd name="T8" fmla="*/ 2147483646 w 401"/>
              <a:gd name="T9" fmla="*/ 0 h 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1"/>
              <a:gd name="T16" fmla="*/ 0 h 385"/>
              <a:gd name="T17" fmla="*/ 401 w 401"/>
              <a:gd name="T18" fmla="*/ 385 h 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1" h="385">
                <a:moveTo>
                  <a:pt x="239" y="0"/>
                </a:moveTo>
                <a:lnTo>
                  <a:pt x="401" y="385"/>
                </a:lnTo>
                <a:lnTo>
                  <a:pt x="0" y="286"/>
                </a:lnTo>
                <a:lnTo>
                  <a:pt x="214" y="223"/>
                </a:lnTo>
                <a:lnTo>
                  <a:pt x="23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1868" name="Rectangle 40"/>
          <p:cNvSpPr>
            <a:spLocks noChangeArrowheads="1"/>
          </p:cNvSpPr>
          <p:nvPr/>
        </p:nvSpPr>
        <p:spPr bwMode="auto">
          <a:xfrm>
            <a:off x="6716919" y="3760011"/>
            <a:ext cx="13716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1869" name="TextBox 41"/>
          <p:cNvSpPr txBox="1">
            <a:spLocks noChangeArrowheads="1"/>
          </p:cNvSpPr>
          <p:nvPr/>
        </p:nvSpPr>
        <p:spPr bwMode="auto">
          <a:xfrm>
            <a:off x="6716919" y="2918449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</a:rPr>
              <a:t>Primary Outcome</a:t>
            </a:r>
          </a:p>
        </p:txBody>
      </p:sp>
      <p:sp>
        <p:nvSpPr>
          <p:cNvPr id="121870" name="TextBox 42"/>
          <p:cNvSpPr txBox="1">
            <a:spLocks noChangeArrowheads="1"/>
          </p:cNvSpPr>
          <p:nvPr/>
        </p:nvSpPr>
        <p:spPr bwMode="auto">
          <a:xfrm>
            <a:off x="6716919" y="3748914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MRC Muscle Strength of Quads</a:t>
            </a:r>
            <a:endParaRPr lang="en-CA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6753825" cy="25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6753825" cy="2519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" y="2356634"/>
            <a:ext cx="8686799" cy="1905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4261888"/>
            <a:ext cx="8715651" cy="100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2912" y="5245226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+mn-lt"/>
              </a:rPr>
              <a:t>No differences in other clinical outcomes!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3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6200"/>
            <a:ext cx="6753825" cy="2519912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2596112"/>
            <a:ext cx="7772400" cy="4414288"/>
          </a:xfrm>
        </p:spPr>
        <p:txBody>
          <a:bodyPr>
            <a:normAutofit/>
          </a:bodyPr>
          <a:lstStyle/>
          <a:p>
            <a:r>
              <a:rPr lang="en-CA" altLang="en-US" sz="1800" dirty="0" smtClean="0"/>
              <a:t>Healthy patients (</a:t>
            </a:r>
            <a:r>
              <a:rPr lang="en-CA" altLang="en-US" sz="1800" dirty="0" err="1" smtClean="0"/>
              <a:t>barthel</a:t>
            </a:r>
            <a:r>
              <a:rPr lang="en-CA" altLang="en-US" sz="1800" dirty="0" smtClean="0"/>
              <a:t>=100)</a:t>
            </a:r>
          </a:p>
          <a:p>
            <a:r>
              <a:rPr lang="en-CA" altLang="en-US" sz="1800" dirty="0"/>
              <a:t>e</a:t>
            </a:r>
            <a:r>
              <a:rPr lang="en-CA" altLang="en-US" sz="1800" dirty="0" smtClean="0"/>
              <a:t>arly mobilization started in both groups within 30 hrs (usual care)</a:t>
            </a:r>
          </a:p>
          <a:p>
            <a:r>
              <a:rPr lang="en-CA" altLang="en-US" sz="1800" dirty="0" smtClean="0"/>
              <a:t>No weekend coverage so the intervention was missed for one day of first 3 days in 1/3 patients</a:t>
            </a:r>
          </a:p>
          <a:p>
            <a:r>
              <a:rPr lang="en-CA" altLang="en-US" sz="1800" dirty="0" smtClean="0"/>
              <a:t>Cycling was all passive (no resistance); only 15 mins (compared to 45 in NEXIS)</a:t>
            </a:r>
          </a:p>
          <a:p>
            <a:r>
              <a:rPr lang="en-CA" altLang="en-US" sz="1800" dirty="0" smtClean="0"/>
              <a:t>No physical or functional assessment post ICU</a:t>
            </a:r>
          </a:p>
          <a:p>
            <a:r>
              <a:rPr lang="en-CA" altLang="en-US" sz="1800" dirty="0" smtClean="0"/>
              <a:t>No mention of nutrition intake</a:t>
            </a: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5410200"/>
            <a:ext cx="6553200" cy="101566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/>
                </a:solidFill>
                <a:latin typeface="+mn-lt"/>
              </a:rPr>
              <a:t>In settings where expert PT with early mobilization program, taking well patients and applying a low intensity rehab intervention ineffective</a:t>
            </a:r>
            <a:endParaRPr lang="en-CA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5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2271"/>
            <a:ext cx="8610600" cy="914400"/>
          </a:xfrm>
        </p:spPr>
        <p:txBody>
          <a:bodyPr/>
          <a:lstStyle/>
          <a:p>
            <a:r>
              <a:rPr lang="en-US" dirty="0">
                <a:solidFill>
                  <a:srgbClr val="1A99DC"/>
                </a:solidFill>
              </a:rPr>
              <a:t>E</a:t>
            </a:r>
            <a:r>
              <a:rPr lang="en-US" dirty="0" smtClean="0">
                <a:solidFill>
                  <a:srgbClr val="1A99DC"/>
                </a:solidFill>
              </a:rPr>
              <a:t>xercise in the ICU</a:t>
            </a:r>
            <a:endParaRPr lang="en-US" dirty="0">
              <a:solidFill>
                <a:srgbClr val="1A99D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Schweickert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 Lancet 2009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21987"/>
            <a:ext cx="7010400" cy="5459813"/>
          </a:xfrm>
          <a:prstGeom prst="rect">
            <a:avLst/>
          </a:prstGeom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14475"/>
            <a:ext cx="69532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2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457200"/>
            <a:ext cx="8621712" cy="9144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Combined Exercise and Protein</a:t>
            </a:r>
            <a:endParaRPr lang="en-US" dirty="0">
              <a:solidFill>
                <a:srgbClr val="1A99DC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5625" y="1676400"/>
            <a:ext cx="8164975" cy="441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other populations, protein + exercise improves outcomes vs. either alone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Older people: improved strength &amp; protein synthesis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Obesity, HIV/AIDS, COPD, healthy adults of all ages: improved muscle mass &amp; strength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Combo not studied in critically ill patients but has strong rationale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1025" y="6106180"/>
            <a:ext cx="595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Symons 2011; English 2010;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Tieland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2012;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Bonnefoy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2003;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Fiatarone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1994;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Villareal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2011;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Botros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2012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28600"/>
            <a:ext cx="7353300" cy="9144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NEXIS Concept</a:t>
            </a:r>
            <a:endParaRPr lang="en-US" dirty="0">
              <a:solidFill>
                <a:srgbClr val="1A99D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" y="1543924"/>
            <a:ext cx="9017850" cy="5085476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4671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NEXIS Trial</a:t>
            </a:r>
            <a:endParaRPr lang="en-US" sz="3200" i="1" dirty="0">
              <a:solidFill>
                <a:srgbClr val="1A99DC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97820"/>
            <a:ext cx="8382000" cy="422198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Phase II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RCT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combined IV amino acid supplementation and early in-bed cycle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ergometry exercise versus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usual care</a:t>
            </a:r>
          </a:p>
          <a:p>
            <a:pPr marL="344488" indent="-344488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NHLBI, April 2017 – March 2022</a:t>
            </a:r>
          </a:p>
          <a:p>
            <a:pPr marL="344488" indent="-344488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PIs Heyland, Needham, Stapleton</a:t>
            </a:r>
          </a:p>
          <a:p>
            <a:pPr marL="744538" lvl="1" indent="-344488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 sites: UVM, Hopkins, Wake Forest, Harborview (U Washington)</a:t>
            </a:r>
          </a:p>
          <a:p>
            <a:pPr marL="744538" lvl="1" indent="-344488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Enrollment began Fall 2017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86" y="5715000"/>
            <a:ext cx="2441036" cy="11381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60000" flipV="1">
            <a:off x="2671862" y="3767703"/>
            <a:ext cx="540087" cy="1061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71862" y="3632703"/>
            <a:ext cx="0" cy="27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2180733" y="2986963"/>
            <a:ext cx="98225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25" dirty="0"/>
              <a:t>ICU Admission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06180" y="2989645"/>
            <a:ext cx="98225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25" dirty="0"/>
              <a:t>Randomization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14787" y="3632703"/>
            <a:ext cx="0" cy="27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4141" y="4127943"/>
            <a:ext cx="86149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25" b="1" dirty="0"/>
              <a:t> ≤ 96 hrs from time of ICU admission to Randomization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671862" y="4068370"/>
            <a:ext cx="542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638587" y="4036835"/>
            <a:ext cx="66548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178675" y="4034121"/>
            <a:ext cx="66548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912696" y="4096413"/>
            <a:ext cx="66548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14787" y="3769371"/>
            <a:ext cx="4455000" cy="1061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16200000">
            <a:off x="2598470" y="1693622"/>
            <a:ext cx="1226962" cy="797592"/>
            <a:chOff x="1591522" y="762990"/>
            <a:chExt cx="1635949" cy="1063455"/>
          </a:xfrm>
        </p:grpSpPr>
        <p:sp>
          <p:nvSpPr>
            <p:cNvPr id="52" name="TextBox 51"/>
            <p:cNvSpPr txBox="1"/>
            <p:nvPr/>
          </p:nvSpPr>
          <p:spPr>
            <a:xfrm>
              <a:off x="1616670" y="762990"/>
              <a:ext cx="16108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b="1" dirty="0"/>
                <a:t>Arm 1: Combined Intervention (</a:t>
              </a:r>
              <a:r>
                <a:rPr lang="en-CA" sz="825" dirty="0"/>
                <a:t>In-bed cycling and Amino Acid Supplementation)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91522" y="1534057"/>
              <a:ext cx="16108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b="1" dirty="0"/>
                <a:t>Arm 2: Usual Care</a:t>
              </a:r>
              <a:endParaRPr lang="en-CA" sz="825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78658" y="3645753"/>
            <a:ext cx="982258" cy="742257"/>
            <a:chOff x="7652577" y="3177772"/>
            <a:chExt cx="1309677" cy="989676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8309096" y="3177772"/>
              <a:ext cx="0" cy="3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52577" y="3536507"/>
              <a:ext cx="1309677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b="1" dirty="0"/>
                <a:t>6 Month Following Randomization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86685" y="2911741"/>
            <a:ext cx="1890099" cy="1363164"/>
            <a:chOff x="3826416" y="2233914"/>
            <a:chExt cx="2520132" cy="1817552"/>
          </a:xfrm>
        </p:grpSpPr>
        <p:sp>
          <p:nvSpPr>
            <p:cNvPr id="13" name="TextBox 12"/>
            <p:cNvSpPr txBox="1"/>
            <p:nvPr/>
          </p:nvSpPr>
          <p:spPr>
            <a:xfrm>
              <a:off x="3826416" y="3528736"/>
              <a:ext cx="1309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b="1" dirty="0"/>
                <a:t>ICU Discharge or 21 days in ICU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431018" y="3176507"/>
              <a:ext cx="0" cy="3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36871" y="3589801"/>
              <a:ext cx="1309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b="1" dirty="0"/>
                <a:t>Hospital Discharge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452628" y="3176507"/>
              <a:ext cx="0" cy="3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867483" y="2241821"/>
              <a:ext cx="122754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dirty="0"/>
                <a:t>Physical function Outcomes  and Body Composition Assessments</a:t>
              </a:r>
              <a:endParaRPr lang="en-CA" sz="1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87392" y="2233914"/>
              <a:ext cx="122754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dirty="0"/>
                <a:t>6MWT, Physical  Function Outcomes and Body Composition Assessments</a:t>
              </a:r>
              <a:endParaRPr lang="en-CA" sz="18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210718" y="2849128"/>
            <a:ext cx="92065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25" dirty="0"/>
              <a:t>Patient Reported Outcomes, Health Care Utilization and Survival Status</a:t>
            </a:r>
            <a:endParaRPr lang="en-CA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195907" y="5167993"/>
            <a:ext cx="1902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Figure 1. Study Design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5989" y="2666113"/>
            <a:ext cx="0" cy="14902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" y="1024536"/>
            <a:ext cx="1243999" cy="5792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6588" y="2862744"/>
            <a:ext cx="169223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142 mechanically ventilated ICU patients expected to stay &gt; 4 days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6561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4671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Inclusion Criteria</a:t>
            </a:r>
            <a:endParaRPr lang="en-US" sz="3600" i="1" dirty="0">
              <a:solidFill>
                <a:srgbClr val="1A99DC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438400"/>
            <a:ext cx="7543800" cy="3124200"/>
          </a:xfrm>
        </p:spPr>
        <p:txBody>
          <a:bodyPr/>
          <a:lstStyle/>
          <a:p>
            <a:pPr marL="463550" indent="-463550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18 years old</a:t>
            </a:r>
          </a:p>
          <a:p>
            <a:pPr marL="463550" indent="-463550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Actual or expected total duration of mechanical ventilation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48 hours</a:t>
            </a:r>
            <a:endParaRPr lang="en-US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marL="463550" indent="-463550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Expected to remain in the ICU for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 more days after enrollment</a:t>
            </a:r>
            <a:endParaRPr lang="en-US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22" y="5614461"/>
            <a:ext cx="2667000" cy="12435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Exclusion Criteria</a:t>
            </a:r>
            <a:endParaRPr lang="en-US" i="1" dirty="0">
              <a:solidFill>
                <a:srgbClr val="1A99DC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6671"/>
            <a:ext cx="8382000" cy="4953000"/>
          </a:xfrm>
        </p:spPr>
        <p:txBody>
          <a:bodyPr/>
          <a:lstStyle/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&gt;96 hrs of mechanical ventilation before enrollment 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Hospitalized &gt;5 days prior to ICU admission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Expected death/CMO within this hospitalization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Intubated for airway protection only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No expectation for nutrition within 72 hrs after enrollment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Severe chronic (MELD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&gt;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20) or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cute hepatic failure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</a:rPr>
              <a:t>Documented allergy to the amino acid intervention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Metabolic disorders involving impaired nitrogen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utilization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Inadequate IV access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Neuromuscular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blocker infusion (eligible once infusion discontinued if met other inclusion criteria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chemeClr val="accent1"/>
                </a:solidFill>
              </a:rPr>
              <a:t>Weight </a:t>
            </a:r>
            <a:r>
              <a:rPr lang="en-US" sz="2200" u="sng" dirty="0" smtClean="0">
                <a:solidFill>
                  <a:schemeClr val="accent1"/>
                </a:solidFill>
              </a:rPr>
              <a:t>&gt;</a:t>
            </a:r>
            <a:r>
              <a:rPr lang="en-US" sz="2200" dirty="0" smtClean="0">
                <a:solidFill>
                  <a:schemeClr val="accent1"/>
                </a:solidFill>
              </a:rPr>
              <a:t> 150kg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GB" sz="2200" dirty="0" smtClean="0">
                <a:solidFill>
                  <a:schemeClr val="accent1"/>
                </a:solidFill>
              </a:rPr>
              <a:t>Lower extremity</a:t>
            </a:r>
            <a:r>
              <a:rPr lang="en-US" sz="2200" dirty="0" smtClean="0">
                <a:solidFill>
                  <a:schemeClr val="accent1"/>
                </a:solidFill>
              </a:rPr>
              <a:t>-related issues that prevent cycling (e.g., amputation)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4671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Exclusion Criteria</a:t>
            </a:r>
            <a:endParaRPr lang="en-US" i="1" dirty="0">
              <a:solidFill>
                <a:srgbClr val="1A99DC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648200"/>
          </a:xfrm>
        </p:spPr>
        <p:txBody>
          <a:bodyPr/>
          <a:lstStyle/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 startAt="13"/>
            </a:pPr>
            <a:r>
              <a:rPr lang="en-US" sz="2400" dirty="0" smtClean="0">
                <a:solidFill>
                  <a:schemeClr val="accent1"/>
                </a:solidFill>
              </a:rPr>
              <a:t>Not ambulating independently prior to ICU admission (use of gait aid permitted)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 startAt="13"/>
            </a:pPr>
            <a:r>
              <a:rPr lang="en-US" sz="2400" dirty="0" smtClean="0">
                <a:solidFill>
                  <a:schemeClr val="accent1"/>
                </a:solidFill>
              </a:rPr>
              <a:t>Pre-existing primary systemic neuromuscular disease (e.g. </a:t>
            </a:r>
            <a:r>
              <a:rPr lang="en-US" sz="2400" dirty="0" err="1" smtClean="0">
                <a:solidFill>
                  <a:schemeClr val="accent1"/>
                </a:solidFill>
              </a:rPr>
              <a:t>Guillain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Barre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 startAt="13"/>
            </a:pPr>
            <a:r>
              <a:rPr lang="en-US" sz="2400" dirty="0" smtClean="0">
                <a:solidFill>
                  <a:schemeClr val="accent1"/>
                </a:solidFill>
              </a:rPr>
              <a:t>Pre-existing intracranial or spinal process affecting motor function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 startAt="13"/>
            </a:pPr>
            <a:r>
              <a:rPr lang="en-US" sz="2400" dirty="0" smtClean="0">
                <a:solidFill>
                  <a:schemeClr val="accent1"/>
                </a:solidFill>
              </a:rPr>
              <a:t>Pre-existing</a:t>
            </a:r>
            <a:r>
              <a:rPr lang="en-GB" sz="2400" dirty="0" smtClean="0">
                <a:solidFill>
                  <a:schemeClr val="accent1"/>
                </a:solidFill>
              </a:rPr>
              <a:t> cognitive impairment or language barrier that prohibits outcomes assessment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 startAt="13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Physician declines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 startAt="13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Pregnant</a:t>
            </a:r>
          </a:p>
          <a:p>
            <a:pPr marL="457200" lvl="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 startAt="13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Incarcerated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22" y="5638800"/>
            <a:ext cx="2667000" cy="12435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736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Protein Intervention</a:t>
            </a:r>
            <a:endParaRPr lang="en-US" sz="3600" i="1" dirty="0">
              <a:solidFill>
                <a:srgbClr val="1A99DC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34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On top of standard EN, patients receive 1.0-1.5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g/kg/day IV infusion of 15% amino acid solution (goal is total protein 2.5g/kg/day)</a:t>
            </a:r>
          </a:p>
          <a:p>
            <a:pPr marL="1143000" lvl="1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osed by IBW and adjusted daily to target</a:t>
            </a:r>
          </a:p>
          <a:p>
            <a:pPr marL="1143000" lvl="1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Delivered during/after cycling over &lt;18hr</a:t>
            </a:r>
          </a:p>
          <a:p>
            <a:pPr marL="1543050" lvl="2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At least 5 days per week on same days as cycling</a:t>
            </a:r>
          </a:p>
          <a:p>
            <a:pPr marL="1143000" lvl="1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eripheral option (7.5%)</a:t>
            </a:r>
          </a:p>
          <a:p>
            <a:pPr marL="419100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Stop at ICU discharge or 21 days</a:t>
            </a:r>
          </a:p>
          <a:p>
            <a:pPr marL="419100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Recommended feeding strategy to obtain dietitian consult and start EN within 48 hrs</a:t>
            </a:r>
          </a:p>
          <a:p>
            <a:pPr marL="419100" indent="-419100">
              <a:lnSpc>
                <a:spcPct val="90000"/>
              </a:lnSpc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8715"/>
            <a:ext cx="8229600" cy="762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 smtClean="0">
                <a:solidFill>
                  <a:srgbClr val="1A99DC"/>
                </a:solidFill>
              </a:rPr>
              <a:t>In-bed Cycle Ergometry Exercise Intervention</a:t>
            </a:r>
            <a:endParaRPr lang="en-US" sz="3600" i="1" dirty="0">
              <a:solidFill>
                <a:srgbClr val="1A99DC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45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min/day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 least 5 days/week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Motomed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Letto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cycle</a:t>
            </a:r>
          </a:p>
          <a:p>
            <a:pPr lvl="2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efault speed = 10 RPM, initial gear = 0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Verbally encourage active cycling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Detailed protocol for warm up, training with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increasing gear if active cycling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, cool down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Rules for stopping session</a:t>
            </a:r>
          </a:p>
          <a:p>
            <a:pPr marL="419100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Stop at ICU discharge or 21 days</a:t>
            </a:r>
          </a:p>
          <a:p>
            <a:pPr marL="419100" indent="-419100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No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protocolization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of “standard” rehab/exercise at study sites</a:t>
            </a:r>
          </a:p>
          <a:p>
            <a:pPr marL="419100" indent="-419100">
              <a:lnSpc>
                <a:spcPct val="90000"/>
              </a:lnSpc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0786" y="63978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Kimawi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 Phys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Ther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J 2017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6002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Exercise Intervention</a:t>
            </a:r>
            <a:endParaRPr lang="en-US" sz="3600" i="1" dirty="0">
              <a:solidFill>
                <a:srgbClr val="1A99DC"/>
              </a:solidFill>
            </a:endParaRPr>
          </a:p>
        </p:txBody>
      </p:sp>
      <p:pic>
        <p:nvPicPr>
          <p:cNvPr id="1037" name="Picture 9" descr="Description: C:\Users\rstaplet\AppData\Local\Microsoft\Windows\Temporary Internet Files\Content.Outlook\Z1ELMOIH\P100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553200" cy="49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4"/>
          <p:cNvSpPr>
            <a:spLocks noChangeArrowheads="1"/>
          </p:cNvSpPr>
          <p:nvPr/>
        </p:nvSpPr>
        <p:spPr bwMode="auto">
          <a:xfrm>
            <a:off x="3190126" y="2763748"/>
            <a:ext cx="381000" cy="3810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dist="29783" dir="3885549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45135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97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Exercise Intervention</a:t>
            </a:r>
            <a:endParaRPr lang="en-US" sz="3600" i="1" dirty="0">
              <a:solidFill>
                <a:srgbClr val="1A99DC"/>
              </a:solidFill>
            </a:endParaRPr>
          </a:p>
        </p:txBody>
      </p:sp>
      <p:pic>
        <p:nvPicPr>
          <p:cNvPr id="2" name="RPM 5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>
            <a:off x="1066800" y="1905000"/>
            <a:ext cx="7213600" cy="4064000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Primary Outcome</a:t>
            </a:r>
            <a:endParaRPr lang="en-US" i="1" dirty="0">
              <a:solidFill>
                <a:srgbClr val="1A99DC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0"/>
            <a:ext cx="6857999" cy="1295400"/>
          </a:xfrm>
        </p:spPr>
        <p:txBody>
          <a:bodyPr/>
          <a:lstStyle/>
          <a:p>
            <a:pPr marL="463550" indent="-463550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6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minute walk distance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hospital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discharge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22" y="5638800"/>
            <a:ext cx="2667000" cy="12435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57" y="3276600"/>
            <a:ext cx="6102153" cy="1591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851482"/>
            <a:ext cx="3124200" cy="265538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685800" y="1219200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21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Secondary Outcomes</a:t>
            </a:r>
            <a:endParaRPr lang="en-US" i="1" dirty="0">
              <a:solidFill>
                <a:srgbClr val="1A99D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8521"/>
              </p:ext>
            </p:extLst>
          </p:nvPr>
        </p:nvGraphicFramePr>
        <p:xfrm>
          <a:off x="381000" y="1219201"/>
          <a:ext cx="8458200" cy="5410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4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Domain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Secondary</a:t>
                      </a:r>
                      <a:r>
                        <a:rPr lang="en-US" sz="2400" baseline="0" dirty="0" smtClean="0"/>
                        <a:t> Outcome Measure/Tool</a:t>
                      </a:r>
                      <a:endParaRPr lang="en-US" sz="24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Survival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Mortality</a:t>
                      </a:r>
                      <a:endParaRPr lang="en-US" sz="18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8130489"/>
                  </a:ext>
                </a:extLst>
              </a:tr>
              <a:tr h="908604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kern="1200" baseline="0" dirty="0" smtClean="0"/>
                        <a:t>Activity Limitations within a Standardized Setting (in-hospital)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FSS-ICU (Functional Status Score for the ICU)</a:t>
                      </a:r>
                      <a:endParaRPr lang="en-US" sz="1800" baseline="30000" dirty="0" smtClean="0"/>
                    </a:p>
                    <a:p>
                      <a:pPr algn="l"/>
                      <a:r>
                        <a:rPr lang="en-US" sz="1800" dirty="0" smtClean="0"/>
                        <a:t>SPPB</a:t>
                      </a:r>
                      <a:r>
                        <a:rPr lang="en-US" sz="1800" baseline="0" dirty="0" smtClean="0"/>
                        <a:t> (Short Phys. Perf. Battery) – incl. 4 meter walk</a:t>
                      </a:r>
                      <a:endParaRPr lang="en-US" sz="1800" baseline="300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Standard ICU/Hospital  Outcomes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ICU/hospital LOS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Hospital-acquired infections</a:t>
                      </a:r>
                    </a:p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Discharge</a:t>
                      </a:r>
                      <a:r>
                        <a:rPr lang="en-US" sz="1800" baseline="0" dirty="0" smtClean="0"/>
                        <a:t> location</a:t>
                      </a:r>
                      <a:endParaRPr lang="en-US" sz="1800" dirty="0" smtClean="0"/>
                    </a:p>
                    <a:p>
                      <a:pPr marL="461963" indent="-461963" algn="l"/>
                      <a:r>
                        <a:rPr lang="en-US" sz="1800" dirty="0" smtClean="0"/>
                        <a:t>Health care</a:t>
                      </a:r>
                      <a:r>
                        <a:rPr lang="en-US" sz="1800" baseline="0" dirty="0" smtClean="0"/>
                        <a:t> utilization including </a:t>
                      </a:r>
                      <a:r>
                        <a:rPr lang="en-US" sz="1800" dirty="0" smtClean="0"/>
                        <a:t>ICU readmission &amp; </a:t>
                      </a:r>
                      <a:r>
                        <a:rPr lang="en-US" sz="1800" dirty="0" err="1" smtClean="0"/>
                        <a:t>reintubation</a:t>
                      </a:r>
                      <a:endParaRPr lang="en-US" sz="18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kern="1200" baseline="0" dirty="0" smtClean="0"/>
                        <a:t>Quality of Life (6 mo.)</a:t>
                      </a:r>
                      <a:endParaRPr lang="en-US" sz="18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SF-36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v2 and EQ-5D-5L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0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Mental</a:t>
                      </a:r>
                      <a:r>
                        <a:rPr lang="en-US" sz="1800" baseline="0" dirty="0" smtClean="0"/>
                        <a:t> Health and Cognitive function</a:t>
                      </a:r>
                    </a:p>
                    <a:p>
                      <a:pPr algn="l"/>
                      <a:r>
                        <a:rPr lang="en-US" sz="1800" baseline="0" dirty="0" smtClean="0"/>
                        <a:t>(6 mo.)</a:t>
                      </a:r>
                      <a:endParaRPr lang="en-US" sz="18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HADS,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IES-R and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</a:rPr>
                        <a:t>MoCA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-BLIND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04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kern="1200" baseline="0" dirty="0" smtClean="0"/>
                        <a:t>Participation/Restriction in Usual Environment</a:t>
                      </a:r>
                    </a:p>
                    <a:p>
                      <a:pPr algn="l"/>
                      <a:r>
                        <a:rPr lang="en-US" sz="1800" u="none" strike="noStrike" kern="1200" baseline="0" dirty="0" smtClean="0"/>
                        <a:t>(6 mo.)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/>
                        <a:t>ADL/IADL</a:t>
                      </a:r>
                    </a:p>
                    <a:p>
                      <a:pPr algn="l"/>
                      <a:r>
                        <a:rPr lang="en-US" sz="1800" baseline="0" dirty="0" smtClean="0"/>
                        <a:t>Time to return to work/prior activity</a:t>
                      </a:r>
                    </a:p>
                    <a:p>
                      <a:pPr algn="l"/>
                      <a:r>
                        <a:rPr lang="en-US" sz="1800" baseline="0" dirty="0" smtClean="0"/>
                        <a:t>Living location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Secondary Outcomes</a:t>
            </a:r>
            <a:endParaRPr lang="en-US" i="1" dirty="0">
              <a:solidFill>
                <a:srgbClr val="1A99D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7363"/>
              </p:ext>
            </p:extLst>
          </p:nvPr>
        </p:nvGraphicFramePr>
        <p:xfrm>
          <a:off x="304800" y="2209800"/>
          <a:ext cx="84582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Domain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Secondary</a:t>
                      </a:r>
                      <a:r>
                        <a:rPr lang="en-US" sz="2400" baseline="0" dirty="0" smtClean="0"/>
                        <a:t> Outcome Measure/Tool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 and Function (ICU and hospital discharge)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Amino acid metabolism (tracer studies, select</a:t>
                      </a:r>
                      <a:r>
                        <a:rPr lang="en-US" sz="1800" baseline="0" dirty="0" smtClean="0"/>
                        <a:t> subset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Body</a:t>
                      </a:r>
                      <a:r>
                        <a:rPr lang="en-US" sz="1800" baseline="0" dirty="0" smtClean="0"/>
                        <a:t> Composition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Rectus femoris ultrasound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Deuterium dilution studies (select subset)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CT of 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baseline="0" dirty="0" smtClean="0"/>
                        <a:t> lumbar vertebra (clinical available)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Muscle strength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Quadriceps force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MRC sum-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score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UE/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muscle groups)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Hand grip strength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436"/>
            <a:ext cx="8229600" cy="906235"/>
          </a:xfrm>
        </p:spPr>
        <p:txBody>
          <a:bodyPr/>
          <a:lstStyle/>
          <a:p>
            <a:r>
              <a:rPr lang="en-US" dirty="0">
                <a:solidFill>
                  <a:srgbClr val="1A99DC"/>
                </a:solidFill>
              </a:rPr>
              <a:t>Sample Size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3505200"/>
          </a:xfrm>
        </p:spPr>
        <p:txBody>
          <a:bodyPr/>
          <a:lstStyle/>
          <a:p>
            <a:pPr marL="463550" indent="-463550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128 evaluable patients</a:t>
            </a:r>
          </a:p>
          <a:p>
            <a:pPr marL="741363" lvl="1" indent="-341313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Based on rank-based sample size calculation</a:t>
            </a:r>
          </a:p>
          <a:p>
            <a:pPr marL="1141413" lvl="2" indent="-341313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Death = -1</a:t>
            </a:r>
          </a:p>
          <a:p>
            <a:pPr marL="1141413" lvl="2" indent="-341313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Cannot perform test = 0</a:t>
            </a:r>
          </a:p>
          <a:p>
            <a:pPr marL="741363" lvl="1" indent="-341313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Traditional calculation: 80% power to detect difference in 6MWD of 50m with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=0.05</a:t>
            </a:r>
          </a:p>
          <a:p>
            <a:pPr marL="341313" indent="-341313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Expect 10% non-participation rate (i.e. alive but not willing to do test) so will enroll 142 patients</a:t>
            </a:r>
          </a:p>
          <a:p>
            <a:pPr marL="341313" indent="-341313"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 clinical enrolling sites for 4 years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126671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18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A99DC"/>
                </a:solidFill>
              </a:rPr>
              <a:t>Stay Tuned for Results!</a:t>
            </a:r>
            <a:endParaRPr lang="en-US" i="1" dirty="0">
              <a:solidFill>
                <a:srgbClr val="1A99D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85800" y="3344863"/>
            <a:ext cx="7772400" cy="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047" y="990600"/>
            <a:ext cx="7775155" cy="548623"/>
          </a:xfrm>
        </p:spPr>
        <p:txBody>
          <a:bodyPr>
            <a:noAutofit/>
          </a:bodyPr>
          <a:lstStyle/>
          <a:p>
            <a:pPr algn="ctr"/>
            <a:r>
              <a:rPr lang="en-US" sz="2320" dirty="0">
                <a:solidFill>
                  <a:srgbClr val="0000FF"/>
                </a:solidFill>
                <a:latin typeface="Avenir Next Condensed"/>
              </a:rPr>
              <a:t>Ulimorelin is an IV Ghrelin Agonist with Multiple Potential Benefits in EFI Patients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034057" y="1689064"/>
            <a:ext cx="7327796" cy="368155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Ghrelin is a potent stimulant of GI motility and Lean body mass deposition</a:t>
            </a:r>
          </a:p>
          <a:p>
            <a:pPr>
              <a:spcAft>
                <a:spcPts val="900"/>
              </a:spcAft>
            </a:pPr>
            <a:r>
              <a:rPr lang="en-US" sz="1800" dirty="0">
                <a:solidFill>
                  <a:schemeClr val="tx1"/>
                </a:solidFill>
              </a:rPr>
              <a:t>A ghrelin-based therapeutic could have positive effects in the critical care setting </a:t>
            </a:r>
          </a:p>
          <a:p>
            <a:pPr lvl="1">
              <a:spcAft>
                <a:spcPts val="225"/>
              </a:spcAft>
              <a:tabLst>
                <a:tab pos="1457181" algn="l"/>
              </a:tabLst>
            </a:pPr>
            <a:r>
              <a:rPr lang="en-US" sz="1350" u="sng" dirty="0">
                <a:solidFill>
                  <a:srgbClr val="000000"/>
                </a:solidFill>
              </a:rPr>
              <a:t>Pro-motility</a:t>
            </a:r>
            <a:r>
              <a:rPr lang="en-US" sz="1350" dirty="0">
                <a:solidFill>
                  <a:srgbClr val="000000"/>
                </a:solidFill>
              </a:rPr>
              <a:t>:	improving gastric emptying and enabling protein and calorie administration by enteral route</a:t>
            </a:r>
          </a:p>
          <a:p>
            <a:pPr lvl="1">
              <a:spcAft>
                <a:spcPts val="225"/>
              </a:spcAft>
              <a:tabLst>
                <a:tab pos="1457181" algn="l"/>
              </a:tabLst>
            </a:pPr>
            <a:r>
              <a:rPr lang="en-US" sz="1350" u="sng" dirty="0">
                <a:solidFill>
                  <a:srgbClr val="000000"/>
                </a:solidFill>
              </a:rPr>
              <a:t>Pro-anabolic</a:t>
            </a:r>
            <a:r>
              <a:rPr lang="en-US" sz="1350" dirty="0">
                <a:solidFill>
                  <a:srgbClr val="000000"/>
                </a:solidFill>
              </a:rPr>
              <a:t>:  	increasing growth hormone and </a:t>
            </a:r>
            <a:r>
              <a:rPr lang="en-US" sz="1350" dirty="0">
                <a:solidFill>
                  <a:schemeClr val="tx1"/>
                </a:solidFill>
              </a:rPr>
              <a:t>IGF-1levels and driving LBM deposition</a:t>
            </a:r>
          </a:p>
          <a:p>
            <a:pPr lvl="1">
              <a:tabLst>
                <a:tab pos="1457181" algn="l"/>
              </a:tabLst>
            </a:pPr>
            <a:r>
              <a:rPr lang="en-US" sz="1350" u="sng" dirty="0">
                <a:solidFill>
                  <a:srgbClr val="000000"/>
                </a:solidFill>
              </a:rPr>
              <a:t>Anti-catabolic</a:t>
            </a:r>
            <a:r>
              <a:rPr lang="en-US" sz="1350" dirty="0">
                <a:solidFill>
                  <a:srgbClr val="000000"/>
                </a:solidFill>
              </a:rPr>
              <a:t>:  	reducing systemic inflammation and inflammation-mediated muscle </a:t>
            </a:r>
            <a:r>
              <a:rPr lang="en-US" sz="1350" dirty="0" smtClean="0">
                <a:solidFill>
                  <a:srgbClr val="000000"/>
                </a:solidFill>
              </a:rPr>
              <a:t>catabolism</a:t>
            </a:r>
            <a:endParaRPr lang="en-US" sz="1350" dirty="0">
              <a:solidFill>
                <a:schemeClr val="tx1"/>
              </a:solidFill>
            </a:endParaRPr>
          </a:p>
          <a:p>
            <a:pPr>
              <a:spcBef>
                <a:spcPts val="450"/>
              </a:spcBef>
            </a:pPr>
            <a:r>
              <a:rPr lang="en-US" sz="1800" dirty="0">
                <a:solidFill>
                  <a:schemeClr val="tx1"/>
                </a:solidFill>
              </a:rPr>
              <a:t>Ghrelin agonists have been shown to</a:t>
            </a:r>
          </a:p>
          <a:p>
            <a:pPr lvl="1"/>
            <a:r>
              <a:rPr lang="en-US" sz="1350" dirty="0">
                <a:cs typeface="Helvetica Neue Light"/>
              </a:rPr>
              <a:t>Promote LBM, physical performance, and breathing capacity in chronic lung </a:t>
            </a:r>
            <a:r>
              <a:rPr lang="en-US" sz="1350" dirty="0" err="1">
                <a:cs typeface="Helvetica Neue Light"/>
              </a:rPr>
              <a:t>pts</a:t>
            </a:r>
            <a:endParaRPr lang="en-US" sz="1350" dirty="0">
              <a:solidFill>
                <a:schemeClr val="tx1"/>
              </a:solidFill>
            </a:endParaRP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Increase LBM in cancer cachexia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Accelerate gastric emptying in </a:t>
            </a:r>
            <a:r>
              <a:rPr lang="en-US" sz="1350" dirty="0" err="1">
                <a:solidFill>
                  <a:schemeClr val="tx1"/>
                </a:solidFill>
              </a:rPr>
              <a:t>pts</a:t>
            </a:r>
            <a:r>
              <a:rPr lang="en-US" sz="1350" dirty="0">
                <a:solidFill>
                  <a:schemeClr val="tx1"/>
                </a:solidFill>
              </a:rPr>
              <a:t> with GI motility disorders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617" y="5467834"/>
            <a:ext cx="52100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Camilleri 2009, </a:t>
            </a:r>
            <a:r>
              <a:rPr lang="en-US" sz="1050" dirty="0" err="1"/>
              <a:t>Kajimi</a:t>
            </a:r>
            <a:r>
              <a:rPr lang="en-US" sz="1050" dirty="0"/>
              <a:t> 2008, </a:t>
            </a:r>
            <a:r>
              <a:rPr lang="en-US" sz="1050" dirty="0" err="1"/>
              <a:t>Pradhan</a:t>
            </a:r>
            <a:r>
              <a:rPr lang="en-US" sz="1050" dirty="0"/>
              <a:t> 2013,, Kojima 1999, Jacobs 2010, </a:t>
            </a:r>
            <a:r>
              <a:rPr lang="en-US" sz="1050" dirty="0" err="1"/>
              <a:t>Cheyuo</a:t>
            </a:r>
            <a:r>
              <a:rPr lang="en-US" sz="1050" dirty="0"/>
              <a:t> 2012, Nagaya 2005, Levinson 2012, </a:t>
            </a:r>
            <a:r>
              <a:rPr lang="en-US" sz="1050" dirty="0" err="1"/>
              <a:t>Temel</a:t>
            </a:r>
            <a:r>
              <a:rPr lang="en-US" sz="1050" dirty="0"/>
              <a:t> 2016, Shin 2013, Acosta 2015</a:t>
            </a:r>
          </a:p>
        </p:txBody>
      </p:sp>
    </p:spTree>
    <p:extLst>
      <p:ext uri="{BB962C8B-B14F-4D97-AF65-F5344CB8AC3E}">
        <p14:creationId xmlns:p14="http://schemas.microsoft.com/office/powerpoint/2010/main" val="27552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62019" y="1168468"/>
            <a:ext cx="8839200" cy="465855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20927806">
            <a:off x="1827123" y="1777347"/>
            <a:ext cx="7197950" cy="44285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4"/>
          <p:cNvSpPr txBox="1">
            <a:spLocks noChangeArrowheads="1"/>
          </p:cNvSpPr>
          <p:nvPr/>
        </p:nvSpPr>
        <p:spPr bwMode="auto">
          <a:xfrm>
            <a:off x="393254" y="168146"/>
            <a:ext cx="8709865" cy="36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62" tIns="26987" rIns="68262" bIns="26987" numCol="1" anchor="t" anchorCtr="0" compatLnSpc="1">
            <a:prstTxWarp prst="textNoShape">
              <a:avLst/>
            </a:prstTxWarp>
            <a:spAutoFit/>
          </a:bodyPr>
          <a:lstStyle>
            <a:lvl1pPr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  <a:ea typeface="MS PGothic" pitchFamily="34" charset="-128"/>
                <a:cs typeface="MS PGothic" pitchFamily="34" charset="-128"/>
              </a:defRPr>
            </a:lvl2pPr>
            <a:lvl3pPr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  <a:ea typeface="MS PGothic" pitchFamily="34" charset="-128"/>
                <a:cs typeface="MS PGothic" pitchFamily="34" charset="-128"/>
              </a:defRPr>
            </a:lvl3pPr>
            <a:lvl4pPr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  <a:ea typeface="MS PGothic" pitchFamily="34" charset="-128"/>
                <a:cs typeface="MS PGothic" pitchFamily="34" charset="-128"/>
              </a:defRPr>
            </a:lvl4pPr>
            <a:lvl5pPr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</a:defRPr>
            </a:lvl6pPr>
            <a:lvl7pPr marL="914400"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</a:defRPr>
            </a:lvl7pPr>
            <a:lvl8pPr marL="1371600"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</a:defRPr>
            </a:lvl8pPr>
            <a:lvl9pPr marL="1828800" algn="ctr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Times" pitchFamily="1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0" dirty="0">
                <a:ea typeface="+mj-ea"/>
                <a:cs typeface="Helvetica Neue Light"/>
              </a:rPr>
              <a:t>Ghrelin Could Have </a:t>
            </a:r>
            <a:r>
              <a:rPr lang="en-US" sz="2000" b="0" dirty="0">
                <a:cs typeface="Helvetica Neue Light"/>
              </a:rPr>
              <a:t>Beneficial </a:t>
            </a:r>
            <a:r>
              <a:rPr lang="en-US" sz="2000" b="0" dirty="0">
                <a:ea typeface="+mj-ea"/>
                <a:cs typeface="Helvetica Neue Light"/>
              </a:rPr>
              <a:t>Effects in Critical Illness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29931"/>
            <a:ext cx="8961120" cy="1588"/>
          </a:xfrm>
          <a:prstGeom prst="line">
            <a:avLst/>
          </a:prstGeom>
          <a:ln w="12700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240123" y="3865028"/>
            <a:ext cx="1987682" cy="822960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GH &amp; IGF-1 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secretion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40935" y="4033523"/>
            <a:ext cx="0" cy="274320"/>
          </a:xfrm>
          <a:prstGeom prst="straightConnector1">
            <a:avLst/>
          </a:prstGeom>
          <a:solidFill>
            <a:srgbClr val="FFC000">
              <a:alpha val="39000"/>
            </a:srgbClr>
          </a:solidFill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6252779" y="3664204"/>
            <a:ext cx="1987682" cy="822960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Insulin resistance within muscle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95902" y="3847310"/>
            <a:ext cx="0" cy="274320"/>
          </a:xfrm>
          <a:prstGeom prst="straightConnector1">
            <a:avLst/>
          </a:prstGeom>
          <a:solidFill>
            <a:srgbClr val="FFC000">
              <a:alpha val="39000"/>
            </a:srgbClr>
          </a:solidFill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>
            <a:spLocks noChangeAspect="1"/>
          </p:cNvSpPr>
          <p:nvPr/>
        </p:nvSpPr>
        <p:spPr>
          <a:xfrm>
            <a:off x="4454725" y="4698070"/>
            <a:ext cx="1987682" cy="822960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Muscle catabolism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659748" y="4953000"/>
            <a:ext cx="0" cy="274320"/>
          </a:xfrm>
          <a:prstGeom prst="straightConnector1">
            <a:avLst/>
          </a:prstGeom>
          <a:solidFill>
            <a:srgbClr val="FFC000">
              <a:alpha val="39000"/>
            </a:srgbClr>
          </a:solidFill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2"/>
          </p:cNvCxnSpPr>
          <p:nvPr/>
        </p:nvCxnSpPr>
        <p:spPr>
          <a:xfrm>
            <a:off x="4575241" y="2193722"/>
            <a:ext cx="873059" cy="2498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71128" y="2168982"/>
            <a:ext cx="1686997" cy="1822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89475" y="2187636"/>
            <a:ext cx="2067997" cy="5265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 rot="20743120">
            <a:off x="660400" y="1991754"/>
            <a:ext cx="3692619" cy="1750524"/>
          </a:xfrm>
          <a:prstGeom prst="ellipse">
            <a:avLst/>
          </a:prstGeom>
          <a:solidFill>
            <a:schemeClr val="accent2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1263711" y="2492782"/>
            <a:ext cx="1987682" cy="822960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Prokinetic  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Gastric emptying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21718" y="2629942"/>
            <a:ext cx="0" cy="274320"/>
          </a:xfrm>
          <a:prstGeom prst="straightConnector1">
            <a:avLst/>
          </a:prstGeom>
          <a:solidFill>
            <a:srgbClr val="FFC000">
              <a:alpha val="39000"/>
            </a:srgbClr>
          </a:solidFill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19616" y="2155622"/>
            <a:ext cx="1330225" cy="1713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1" idx="3"/>
          </p:cNvCxnSpPr>
          <p:nvPr/>
        </p:nvCxnSpPr>
        <p:spPr>
          <a:xfrm flipH="1">
            <a:off x="3251393" y="2118754"/>
            <a:ext cx="1330226" cy="785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3581400" y="1370762"/>
            <a:ext cx="1987682" cy="8229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Ghrelin</a:t>
            </a: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6638054" y="2368958"/>
            <a:ext cx="1987682" cy="822960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Anti-inflammatory</a:t>
            </a:r>
          </a:p>
        </p:txBody>
      </p:sp>
    </p:spTree>
    <p:extLst>
      <p:ext uri="{BB962C8B-B14F-4D97-AF65-F5344CB8AC3E}">
        <p14:creationId xmlns:p14="http://schemas.microsoft.com/office/powerpoint/2010/main" val="3543045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4053" y="711028"/>
            <a:ext cx="7768013" cy="548623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2320" dirty="0">
                <a:solidFill>
                  <a:srgbClr val="0000FF"/>
                </a:solidFill>
                <a:latin typeface="Avenir Next Condensed"/>
                <a:cs typeface="Helvetica Neue Light"/>
              </a:rPr>
              <a:t>Effects of Ghrelin on Muscle Function in COPD Patients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8219" y="1889235"/>
            <a:ext cx="2347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AU" altLang="en-US" sz="1200" dirty="0">
                <a:solidFill>
                  <a:srgbClr val="000000"/>
                </a:solidFill>
                <a:cs typeface="Helvetica Neue Light"/>
              </a:rPr>
              <a:t>Hand-grip strength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86730" y="1889235"/>
            <a:ext cx="2469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AU" altLang="en-US" sz="1200" dirty="0">
                <a:solidFill>
                  <a:srgbClr val="000000"/>
                </a:solidFill>
                <a:cs typeface="Helvetica Neue Light"/>
              </a:rPr>
              <a:t>Maximal  Inspiratory Pressure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1805842" y="2412704"/>
            <a:ext cx="2491874" cy="2548009"/>
            <a:chOff x="760880" y="2528329"/>
            <a:chExt cx="2435653" cy="30550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87624" y="2676894"/>
              <a:ext cx="0" cy="255230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80309" y="5221885"/>
              <a:ext cx="2016224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3791" y="5229710"/>
              <a:ext cx="0" cy="6418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96533" y="5219048"/>
              <a:ext cx="0" cy="6418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87624" y="5221885"/>
              <a:ext cx="0" cy="6418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87687" y="4573813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88348" y="3927695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88347" y="3284984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88348" y="2673487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500831" y="5283231"/>
              <a:ext cx="434014" cy="23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altLang="en-US" sz="1266" dirty="0">
                  <a:solidFill>
                    <a:srgbClr val="000000"/>
                  </a:solidFill>
                  <a:cs typeface="Helvetica Neue Light"/>
                </a:rPr>
                <a:t>Before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494393" y="5273090"/>
              <a:ext cx="335303" cy="23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altLang="en-US" sz="1266" dirty="0">
                  <a:solidFill>
                    <a:srgbClr val="000000"/>
                  </a:solidFill>
                  <a:cs typeface="Helvetica Neue Light"/>
                </a:rPr>
                <a:t>After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927606" y="5085184"/>
              <a:ext cx="169218" cy="49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0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760880" y="4420683"/>
              <a:ext cx="338437" cy="49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10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767544" y="3789195"/>
              <a:ext cx="338437" cy="49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20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767535" y="3152001"/>
              <a:ext cx="338437" cy="49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30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767535" y="2528329"/>
              <a:ext cx="338437" cy="49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40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648932" y="3091299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683990" y="3040842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683990" y="3125944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683990" y="3465772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683990" y="3667165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678947" y="3820295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683990" y="3941203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683990" y="4258515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648932" y="3631929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648932" y="3888209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648932" y="3763651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648602" y="4351610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648602" y="4051174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V="1">
              <a:off x="1648932" y="3082454"/>
              <a:ext cx="1035058" cy="5045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648932" y="3142640"/>
              <a:ext cx="1094153" cy="5309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717836" y="4300127"/>
              <a:ext cx="1035388" cy="9309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1717836" y="3982815"/>
              <a:ext cx="1035388" cy="10997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1648932" y="3861907"/>
              <a:ext cx="1099249" cy="679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1648932" y="3491161"/>
              <a:ext cx="1104292" cy="29787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1648932" y="3702402"/>
              <a:ext cx="1104292" cy="9648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572176" y="3558386"/>
              <a:ext cx="1402760" cy="234985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502941" y="3640100"/>
              <a:ext cx="0" cy="334456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905701" y="3437254"/>
              <a:ext cx="0" cy="300383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426392" y="3969124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414861" y="3649947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829152" y="3728883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829152" y="3438627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1966713" y="2655855"/>
              <a:ext cx="443415" cy="19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altLang="en-US" sz="1050" dirty="0">
                  <a:solidFill>
                    <a:srgbClr val="000000"/>
                  </a:solidFill>
                  <a:cs typeface="Helvetica Neue Light"/>
                </a:rPr>
                <a:t>P &lt; 0.05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433707" y="3741509"/>
              <a:ext cx="138469" cy="144016"/>
            </a:xfrm>
            <a:prstGeom prst="ellipse">
              <a:avLst/>
            </a:prstGeom>
            <a:solidFill>
              <a:srgbClr val="A9001F"/>
            </a:solidFill>
            <a:ln w="12700" cap="flat" cmpd="sng" algn="ctr">
              <a:solidFill>
                <a:srgbClr val="A9001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836467" y="3506524"/>
              <a:ext cx="138469" cy="144016"/>
            </a:xfrm>
            <a:prstGeom prst="ellipse">
              <a:avLst/>
            </a:prstGeom>
            <a:solidFill>
              <a:srgbClr val="A9001F"/>
            </a:solidFill>
            <a:ln w="12700" cap="flat" cmpd="sng" algn="ctr">
              <a:solidFill>
                <a:srgbClr val="A9001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>
          <a:xfrm>
            <a:off x="4768444" y="2412704"/>
            <a:ext cx="2538038" cy="2555458"/>
            <a:chOff x="4338032" y="2534987"/>
            <a:chExt cx="2610232" cy="3047864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939355" y="2673487"/>
              <a:ext cx="0" cy="255230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932040" y="5218478"/>
              <a:ext cx="2016224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846733" y="2673487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845402" y="3183716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832102" y="4695884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845401" y="4206458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32103" y="3717032"/>
              <a:ext cx="9993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939355" y="5204420"/>
              <a:ext cx="0" cy="6418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40949" y="5211738"/>
              <a:ext cx="0" cy="6418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41823" y="5211734"/>
              <a:ext cx="0" cy="6418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5"/>
            <p:cNvSpPr>
              <a:spLocks noChangeArrowheads="1"/>
            </p:cNvSpPr>
            <p:nvPr/>
          </p:nvSpPr>
          <p:spPr bwMode="auto">
            <a:xfrm>
              <a:off x="5248551" y="5268602"/>
              <a:ext cx="456662" cy="23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altLang="en-US" sz="1266" dirty="0">
                  <a:solidFill>
                    <a:srgbClr val="000000"/>
                  </a:solidFill>
                  <a:cs typeface="Helvetica Neue Light"/>
                </a:rPr>
                <a:t>Before</a:t>
              </a:r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6288126" y="5271948"/>
              <a:ext cx="352801" cy="23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altLang="en-US" sz="1266" dirty="0">
                  <a:solidFill>
                    <a:srgbClr val="000000"/>
                  </a:solidFill>
                  <a:cs typeface="Helvetica Neue Light"/>
                </a:rPr>
                <a:t>After</a:t>
              </a:r>
            </a:p>
          </p:txBody>
        </p:sp>
        <p:sp>
          <p:nvSpPr>
            <p:cNvPr id="68" name="Rectangle 5"/>
            <p:cNvSpPr>
              <a:spLocks noChangeArrowheads="1"/>
            </p:cNvSpPr>
            <p:nvPr/>
          </p:nvSpPr>
          <p:spPr bwMode="auto">
            <a:xfrm>
              <a:off x="4675999" y="5087292"/>
              <a:ext cx="178048" cy="49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0</a:t>
              </a:r>
            </a:p>
          </p:txBody>
        </p:sp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4474910" y="3033527"/>
              <a:ext cx="356098" cy="49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80</a:t>
              </a:r>
            </a:p>
          </p:txBody>
        </p:sp>
        <p:sp>
          <p:nvSpPr>
            <p:cNvPr id="70" name="Rectangle 5"/>
            <p:cNvSpPr>
              <a:spLocks noChangeArrowheads="1"/>
            </p:cNvSpPr>
            <p:nvPr/>
          </p:nvSpPr>
          <p:spPr bwMode="auto">
            <a:xfrm>
              <a:off x="4474909" y="3578532"/>
              <a:ext cx="356098" cy="49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60</a:t>
              </a:r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4475023" y="4067958"/>
              <a:ext cx="356098" cy="49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40</a:t>
              </a: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4474909" y="4557384"/>
              <a:ext cx="356098" cy="49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20</a:t>
              </a:r>
            </a:p>
          </p:txBody>
        </p:sp>
        <p:sp>
          <p:nvSpPr>
            <p:cNvPr id="73" name="Rectangle 5"/>
            <p:cNvSpPr>
              <a:spLocks noChangeArrowheads="1"/>
            </p:cNvSpPr>
            <p:nvPr/>
          </p:nvSpPr>
          <p:spPr bwMode="auto">
            <a:xfrm>
              <a:off x="4338032" y="2534987"/>
              <a:ext cx="534146" cy="49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2700" dirty="0">
                  <a:solidFill>
                    <a:srgbClr val="000000"/>
                  </a:solidFill>
                  <a:cs typeface="Helvetica Neue Light"/>
                </a:rPr>
                <a:t>100</a:t>
              </a: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558322" y="3429000"/>
              <a:ext cx="138469" cy="144016"/>
            </a:xfrm>
            <a:prstGeom prst="ellipse">
              <a:avLst/>
            </a:prstGeom>
            <a:solidFill>
              <a:srgbClr val="A9001F"/>
            </a:solidFill>
            <a:ln w="12700" cap="flat" cmpd="sng" algn="ctr">
              <a:solidFill>
                <a:srgbClr val="A9001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145566" y="3741509"/>
              <a:ext cx="138469" cy="144016"/>
            </a:xfrm>
            <a:prstGeom prst="ellipse">
              <a:avLst/>
            </a:prstGeom>
            <a:solidFill>
              <a:srgbClr val="A9001F"/>
            </a:solidFill>
            <a:ln w="12700" cap="flat" cmpd="sng" algn="ctr">
              <a:solidFill>
                <a:srgbClr val="A9001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337602" y="3144686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337602" y="3310526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337602" y="3580068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7602" y="3914404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5337602" y="4171221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337602" y="4258515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373589" y="2734856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373093" y="2845621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373589" y="4074832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373093" y="3380998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373589" y="3458260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377474" y="4184512"/>
              <a:ext cx="69234" cy="7047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8" tIns="34289" rIns="68578" bIns="34289" numCol="1" rtlCol="0" anchor="t" anchorCtr="0" compatLnSpc="1">
              <a:prstTxWarp prst="textNoShape">
                <a:avLst/>
              </a:prstTxWarp>
            </a:bodyPr>
            <a:lstStyle/>
            <a:p>
              <a:pPr defTabSz="685733"/>
              <a:endParaRPr lang="en-AU" sz="6000">
                <a:solidFill>
                  <a:srgbClr val="000000"/>
                </a:solidFill>
                <a:cs typeface="Helvetica Neue Light"/>
              </a:endParaRPr>
            </a:p>
          </p:txBody>
        </p:sp>
        <p:cxnSp>
          <p:nvCxnSpPr>
            <p:cNvPr id="88" name="Straight Connector 87"/>
            <p:cNvCxnSpPr>
              <a:endCxn id="79" idx="7"/>
            </p:cNvCxnSpPr>
            <p:nvPr/>
          </p:nvCxnSpPr>
          <p:spPr bwMode="auto">
            <a:xfrm flipV="1">
              <a:off x="5377033" y="2745176"/>
              <a:ext cx="1055651" cy="43811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endCxn id="80" idx="7"/>
            </p:cNvCxnSpPr>
            <p:nvPr/>
          </p:nvCxnSpPr>
          <p:spPr bwMode="auto">
            <a:xfrm flipV="1">
              <a:off x="5337602" y="2855941"/>
              <a:ext cx="1094586" cy="52505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>
              <a:stCxn id="75" idx="2"/>
              <a:endCxn id="82" idx="6"/>
            </p:cNvCxnSpPr>
            <p:nvPr/>
          </p:nvCxnSpPr>
          <p:spPr bwMode="auto">
            <a:xfrm flipV="1">
              <a:off x="5337602" y="3416234"/>
              <a:ext cx="1104725" cy="1990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76" idx="3"/>
              <a:endCxn id="83" idx="7"/>
            </p:cNvCxnSpPr>
            <p:nvPr/>
          </p:nvCxnSpPr>
          <p:spPr bwMode="auto">
            <a:xfrm flipV="1">
              <a:off x="5347741" y="3468580"/>
              <a:ext cx="1084943" cy="50597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77" idx="2"/>
              <a:endCxn id="81" idx="6"/>
            </p:cNvCxnSpPr>
            <p:nvPr/>
          </p:nvCxnSpPr>
          <p:spPr bwMode="auto">
            <a:xfrm flipV="1">
              <a:off x="5337602" y="4110068"/>
              <a:ext cx="1105221" cy="9638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78" idx="2"/>
              <a:endCxn id="84" idx="6"/>
            </p:cNvCxnSpPr>
            <p:nvPr/>
          </p:nvCxnSpPr>
          <p:spPr bwMode="auto">
            <a:xfrm flipV="1">
              <a:off x="5337602" y="4219748"/>
              <a:ext cx="1109106" cy="740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>
              <a:stCxn id="57" idx="2"/>
              <a:endCxn id="56" idx="6"/>
            </p:cNvCxnSpPr>
            <p:nvPr/>
          </p:nvCxnSpPr>
          <p:spPr bwMode="auto">
            <a:xfrm flipV="1">
              <a:off x="5145566" y="3501008"/>
              <a:ext cx="1551225" cy="312509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214800" y="3639839"/>
              <a:ext cx="0" cy="334456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6627556" y="3293238"/>
              <a:ext cx="0" cy="409163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134035" y="3969118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136142" y="3640100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548898" y="3695086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6539476" y="3300127"/>
              <a:ext cx="157315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5636347" y="2621388"/>
              <a:ext cx="466554" cy="19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altLang="en-US" sz="1050" dirty="0">
                  <a:solidFill>
                    <a:srgbClr val="000000"/>
                  </a:solidFill>
                  <a:cs typeface="Helvetica Neue Light"/>
                </a:rPr>
                <a:t>P &lt; 0.05</a:t>
              </a:r>
            </a:p>
          </p:txBody>
        </p:sp>
      </p:grpSp>
      <p:sp>
        <p:nvSpPr>
          <p:cNvPr id="102" name="Rectangle 5"/>
          <p:cNvSpPr>
            <a:spLocks noChangeArrowheads="1"/>
          </p:cNvSpPr>
          <p:nvPr/>
        </p:nvSpPr>
        <p:spPr bwMode="auto">
          <a:xfrm rot="16200000">
            <a:off x="1442300" y="3432234"/>
            <a:ext cx="35312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AU" altLang="en-US" sz="1050" dirty="0">
                <a:solidFill>
                  <a:srgbClr val="000000"/>
                </a:solidFill>
                <a:cs typeface="Helvetica Neue Light"/>
              </a:rPr>
              <a:t>kg</a:t>
            </a: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 rot="16200000">
            <a:off x="4503325" y="3353994"/>
            <a:ext cx="50788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AU" altLang="en-US" sz="1050" dirty="0">
                <a:solidFill>
                  <a:srgbClr val="000000"/>
                </a:solidFill>
                <a:cs typeface="Helvetica Neue Light"/>
              </a:rPr>
              <a:t>cm H</a:t>
            </a:r>
            <a:r>
              <a:rPr lang="en-AU" altLang="en-US" sz="1050" baseline="-25000" dirty="0">
                <a:solidFill>
                  <a:srgbClr val="000000"/>
                </a:solidFill>
                <a:cs typeface="Helvetica Neue Light"/>
              </a:rPr>
              <a:t>2</a:t>
            </a:r>
            <a:r>
              <a:rPr lang="en-AU" altLang="en-US" sz="1050" dirty="0">
                <a:solidFill>
                  <a:srgbClr val="000000"/>
                </a:solidFill>
                <a:cs typeface="Helvetica Neue Light"/>
              </a:rPr>
              <a:t>O</a:t>
            </a:r>
          </a:p>
        </p:txBody>
      </p:sp>
      <p:sp>
        <p:nvSpPr>
          <p:cNvPr id="104" name="Text Box 327"/>
          <p:cNvSpPr txBox="1">
            <a:spLocks noChangeArrowheads="1"/>
          </p:cNvSpPr>
          <p:nvPr/>
        </p:nvSpPr>
        <p:spPr bwMode="auto">
          <a:xfrm>
            <a:off x="5333759" y="5157218"/>
            <a:ext cx="22418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rgbClr val="FFD18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>
              <a:defRPr sz="8000" b="1"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8000" b="1"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8000" b="1"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8000" b="1"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AU" altLang="en-US" sz="1050" b="0" i="0" dirty="0">
                <a:solidFill>
                  <a:srgbClr val="000000"/>
                </a:solidFill>
                <a:latin typeface="+mn-lt"/>
                <a:cs typeface="Helvetica Neue Light"/>
              </a:rPr>
              <a:t>Nagaya 2005</a:t>
            </a:r>
          </a:p>
        </p:txBody>
      </p:sp>
    </p:spTree>
    <p:extLst>
      <p:ext uri="{BB962C8B-B14F-4D97-AF65-F5344CB8AC3E}">
        <p14:creationId xmlns:p14="http://schemas.microsoft.com/office/powerpoint/2010/main" val="18677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2923" y="1242231"/>
            <a:ext cx="7978198" cy="548623"/>
          </a:xfrm>
        </p:spPr>
        <p:txBody>
          <a:bodyPr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2109" dirty="0">
                <a:solidFill>
                  <a:srgbClr val="0000FF"/>
                </a:solidFill>
                <a:latin typeface="Avenir Next Condensed"/>
                <a:cs typeface="Arial" charset="0"/>
              </a:rPr>
              <a:t>Oral Ghrelin Agonist MK-677 (</a:t>
            </a:r>
            <a:r>
              <a:rPr lang="en-US" sz="2109" dirty="0" err="1">
                <a:solidFill>
                  <a:srgbClr val="0000FF"/>
                </a:solidFill>
                <a:latin typeface="Avenir Next Condensed"/>
                <a:cs typeface="Arial" charset="0"/>
              </a:rPr>
              <a:t>Ibutamoren</a:t>
            </a:r>
            <a:r>
              <a:rPr lang="en-US" sz="2109" dirty="0">
                <a:solidFill>
                  <a:srgbClr val="0000FF"/>
                </a:solidFill>
                <a:latin typeface="Avenir Next Condensed"/>
                <a:cs typeface="Arial" charset="0"/>
              </a:rPr>
              <a:t>) Improves SPPB Gait Speed in Older Adults Post Hip Fracture</a:t>
            </a:r>
            <a:endParaRPr lang="en-US" sz="2109" dirty="0">
              <a:solidFill>
                <a:srgbClr val="0000FF"/>
              </a:solidFill>
              <a:latin typeface="Avenir Next Condensed"/>
              <a:cs typeface="Helvetica Neue Light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81" y="1943146"/>
            <a:ext cx="5758842" cy="2876462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324388" y="4894479"/>
            <a:ext cx="173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SPPB:  Short Physical Performance Battery</a:t>
            </a:r>
          </a:p>
        </p:txBody>
      </p:sp>
      <p:sp>
        <p:nvSpPr>
          <p:cNvPr id="107" name="Text Box 327"/>
          <p:cNvSpPr txBox="1">
            <a:spLocks noChangeArrowheads="1"/>
          </p:cNvSpPr>
          <p:nvPr/>
        </p:nvSpPr>
        <p:spPr bwMode="auto">
          <a:xfrm>
            <a:off x="5419700" y="5124189"/>
            <a:ext cx="21430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defRPr sz="1400" i="1">
                <a:solidFill>
                  <a:srgbClr val="FFDF79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r"/>
            <a:r>
              <a:rPr lang="en-AU" sz="1050" i="0" dirty="0" err="1">
                <a:solidFill>
                  <a:srgbClr val="000000"/>
                </a:solidFill>
                <a:latin typeface="+mn-lt"/>
                <a:ea typeface="MS PGothic" pitchFamily="34" charset="-128"/>
                <a:cs typeface="Helvetica Neue"/>
              </a:rPr>
              <a:t>Adunsky</a:t>
            </a:r>
            <a:r>
              <a:rPr lang="en-AU" sz="1050" i="0" dirty="0">
                <a:solidFill>
                  <a:srgbClr val="000000"/>
                </a:solidFill>
                <a:latin typeface="+mn-lt"/>
                <a:ea typeface="MS PGothic" pitchFamily="34" charset="-128"/>
                <a:cs typeface="Helvetica Neue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31106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292" y="2667000"/>
            <a:ext cx="7315200" cy="2686050"/>
          </a:xfrm>
        </p:spPr>
        <p:txBody>
          <a:bodyPr/>
          <a:lstStyle/>
          <a:p>
            <a:r>
              <a:rPr lang="en-US" altLang="en-US" sz="2800" dirty="0"/>
              <a:t>“clinically detected weakness in survivors of critical illness where there is no other cause noted except critical illness”</a:t>
            </a:r>
          </a:p>
          <a:p>
            <a:r>
              <a:rPr lang="en-US" altLang="en-US" sz="2800" dirty="0"/>
              <a:t>Both neuro and </a:t>
            </a:r>
            <a:r>
              <a:rPr lang="en-US" altLang="en-US" sz="2800" dirty="0" err="1"/>
              <a:t>myo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pathic</a:t>
            </a:r>
            <a:r>
              <a:rPr lang="en-US" altLang="en-US" sz="2800" dirty="0"/>
              <a:t> process</a:t>
            </a:r>
          </a:p>
          <a:p>
            <a:r>
              <a:rPr lang="en-US" altLang="en-US" sz="2800" dirty="0"/>
              <a:t>Develops in 25%-100% of patients, higher in patient who have organ failure and prolonged mechanical ventilation</a:t>
            </a:r>
          </a:p>
        </p:txBody>
      </p:sp>
      <p:pic>
        <p:nvPicPr>
          <p:cNvPr id="6758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04185" cy="2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6877050" y="6096000"/>
            <a:ext cx="194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N </a:t>
            </a:r>
            <a:r>
              <a:rPr lang="en-CA" altLang="en-US" sz="1200" dirty="0" err="1">
                <a:solidFill>
                  <a:schemeClr val="tx2"/>
                </a:solidFill>
                <a:latin typeface="Arial" panose="020B0604020202020204" pitchFamily="34" charset="0"/>
              </a:rPr>
              <a:t>Engl</a:t>
            </a:r>
            <a:r>
              <a:rPr lang="en-CA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 J Med 370;17</a:t>
            </a:r>
          </a:p>
        </p:txBody>
      </p:sp>
    </p:spTree>
    <p:extLst>
      <p:ext uri="{BB962C8B-B14F-4D97-AF65-F5344CB8AC3E}">
        <p14:creationId xmlns:p14="http://schemas.microsoft.com/office/powerpoint/2010/main" val="37921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 bwMode="auto">
          <a:xfrm>
            <a:off x="1250314" y="3042419"/>
            <a:ext cx="1727581" cy="11772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78" tIns="34289" rIns="68578" bIns="34289" numCol="1" anchor="t" anchorCtr="0" compatLnSpc="1">
            <a:prstTxWarp prst="textNoShape">
              <a:avLst/>
            </a:prstTxWarp>
            <a:spAutoFit/>
          </a:bodyPr>
          <a:lstStyle/>
          <a:p>
            <a:pPr defTabSz="685733"/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120</a:t>
            </a:r>
          </a:p>
          <a:p>
            <a:pPr defTabSz="685733"/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ICU patients</a:t>
            </a:r>
          </a:p>
          <a:p>
            <a:pPr defTabSz="685733"/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With EFI</a:t>
            </a:r>
          </a:p>
          <a:p>
            <a:pPr defTabSz="685733"/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(GRV&gt;500 ml)</a:t>
            </a:r>
            <a:endParaRPr lang="en-US" altLang="en-US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3329249" y="3290211"/>
            <a:ext cx="702707" cy="68164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78" tIns="34289" rIns="68578" bIns="34289" numCol="1" anchor="t" anchorCtr="0" compatLnSpc="1">
            <a:prstTxWarp prst="textNoShape">
              <a:avLst/>
            </a:prstTxWarp>
            <a:spAutoFit/>
          </a:bodyPr>
          <a:lstStyle/>
          <a:p>
            <a:pPr defTabSz="685733"/>
            <a:r>
              <a:rPr lang="en-US" altLang="en-US" sz="27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 bwMode="auto">
          <a:xfrm>
            <a:off x="4302630" y="2975330"/>
            <a:ext cx="1565475" cy="7617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78" tIns="34289" rIns="68578" bIns="34289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chemeClr val="bg1"/>
                </a:solidFill>
              </a:rPr>
              <a:t>ulimorelin</a:t>
            </a:r>
            <a:r>
              <a:rPr lang="en-US" sz="1500" dirty="0"/>
              <a:t> 600 µg/kg IV infusion Q8H for 5 days </a:t>
            </a:r>
            <a:endParaRPr lang="en-US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 bwMode="auto">
          <a:xfrm>
            <a:off x="4302629" y="3893404"/>
            <a:ext cx="1565476" cy="7617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78" tIns="34289" rIns="68578" bIns="34289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metoclopramide 10mg Q8H for 5 days</a:t>
            </a:r>
            <a:endParaRPr lang="en-US" alt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Brace 7"/>
          <p:cNvSpPr>
            <a:spLocks/>
          </p:cNvSpPr>
          <p:nvPr/>
        </p:nvSpPr>
        <p:spPr>
          <a:xfrm>
            <a:off x="5921915" y="3230180"/>
            <a:ext cx="216211" cy="102628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CA" sz="2700"/>
          </a:p>
        </p:txBody>
      </p:sp>
      <p:sp>
        <p:nvSpPr>
          <p:cNvPr id="9" name="TextBox 8"/>
          <p:cNvSpPr txBox="1">
            <a:spLocks/>
          </p:cNvSpPr>
          <p:nvPr/>
        </p:nvSpPr>
        <p:spPr bwMode="auto">
          <a:xfrm>
            <a:off x="6205200" y="2884693"/>
            <a:ext cx="1728139" cy="19159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78" tIns="34289" rIns="68578" bIns="34289" numCol="1" anchor="t" anchorCtr="0" compatLnSpc="1">
            <a:prstTxWarp prst="textNoShape">
              <a:avLst/>
            </a:prstTxWarp>
            <a:spAutoFit/>
          </a:bodyPr>
          <a:lstStyle/>
          <a:p>
            <a:pPr defTabSz="685733"/>
            <a:r>
              <a:rPr lang="en-US" altLang="en-US" sz="1500" b="1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OUTCOMES</a:t>
            </a:r>
          </a:p>
          <a:p>
            <a:pPr marL="127385" indent="-127385">
              <a:buFont typeface="Arial"/>
              <a:buChar char="•"/>
            </a:pPr>
            <a:r>
              <a:rPr lang="en-US" sz="1500" dirty="0">
                <a:solidFill>
                  <a:schemeClr val="tx1"/>
                </a:solidFill>
                <a:latin typeface="Gill Sans MT" charset="0"/>
                <a:ea typeface="ＭＳ Ｐゴシック" charset="0"/>
              </a:rPr>
              <a:t>Protein received through enteral nutrition as a percentage of the patient’s target daily protein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031956" y="3327809"/>
            <a:ext cx="216211" cy="335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031956" y="3663554"/>
            <a:ext cx="216211" cy="358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4" idx="3"/>
            <a:endCxn id="5" idx="2"/>
          </p:cNvCxnSpPr>
          <p:nvPr/>
        </p:nvCxnSpPr>
        <p:spPr>
          <a:xfrm flipV="1">
            <a:off x="2977895" y="3631034"/>
            <a:ext cx="351354" cy="7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43105" y="890275"/>
            <a:ext cx="138560" cy="2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8" tIns="34289" rIns="68578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33"/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43105" y="1061720"/>
            <a:ext cx="138560" cy="2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8" tIns="34289" rIns="68578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33"/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73804"/>
            <a:ext cx="803843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venir Next Condensed"/>
              </a:rPr>
              <a:t>Phase 2, Multicenter, Randomized, Double-Blind, Comparator-Controlled Study of the Intravenous </a:t>
            </a:r>
            <a:r>
              <a:rPr lang="en-US" dirty="0" err="1">
                <a:solidFill>
                  <a:srgbClr val="0000FF"/>
                </a:solidFill>
                <a:latin typeface="Avenir Next Condensed"/>
              </a:rPr>
              <a:t>Ulimorelin</a:t>
            </a:r>
            <a:r>
              <a:rPr lang="en-US" dirty="0">
                <a:solidFill>
                  <a:srgbClr val="0000FF"/>
                </a:solidFill>
                <a:latin typeface="Avenir Next Condensed"/>
              </a:rPr>
              <a:t> (LP101) in Patients with Enteral Feeding Intolerance (EFI): The PROMOTE Study</a:t>
            </a:r>
          </a:p>
          <a:p>
            <a:pPr algn="ctr"/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16791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3048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43363" name="Rectangle 1"/>
          <p:cNvSpPr>
            <a:spLocks noChangeArrowheads="1"/>
          </p:cNvSpPr>
          <p:nvPr/>
        </p:nvSpPr>
        <p:spPr bwMode="auto">
          <a:xfrm>
            <a:off x="5886450" y="1839897"/>
            <a:ext cx="3028950" cy="2857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CA" altLang="en-US" sz="180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  <p:sp>
        <p:nvSpPr>
          <p:cNvPr id="143364" name="Title 1"/>
          <p:cNvSpPr>
            <a:spLocks noGrp="1"/>
          </p:cNvSpPr>
          <p:nvPr>
            <p:ph type="ctrTitle"/>
          </p:nvPr>
        </p:nvSpPr>
        <p:spPr>
          <a:xfrm>
            <a:off x="-83389" y="1828800"/>
            <a:ext cx="6318897" cy="400050"/>
          </a:xfrm>
        </p:spPr>
        <p:txBody>
          <a:bodyPr/>
          <a:lstStyle/>
          <a:p>
            <a:r>
              <a:rPr lang="en-CA" altLang="en-US" sz="3200" b="1" dirty="0">
                <a:solidFill>
                  <a:srgbClr val="0000FF"/>
                </a:solidFill>
              </a:rPr>
              <a:t>Other Strategies to Preserving </a:t>
            </a:r>
            <a:r>
              <a:rPr lang="en-CA" altLang="en-US" sz="3200" b="1" dirty="0" smtClean="0">
                <a:solidFill>
                  <a:srgbClr val="0000FF"/>
                </a:solidFill>
              </a:rPr>
              <a:t>Muscle </a:t>
            </a:r>
            <a:r>
              <a:rPr lang="en-CA" altLang="en-US" sz="3200" b="1" dirty="0">
                <a:solidFill>
                  <a:srgbClr val="0000FF"/>
                </a:solidFill>
              </a:rPr>
              <a:t>and Optimizing Outcomes</a:t>
            </a:r>
          </a:p>
        </p:txBody>
      </p:sp>
      <p:sp>
        <p:nvSpPr>
          <p:cNvPr id="143365" name="TextBox 1"/>
          <p:cNvSpPr txBox="1">
            <a:spLocks noChangeArrowheads="1"/>
          </p:cNvSpPr>
          <p:nvPr/>
        </p:nvSpPr>
        <p:spPr bwMode="auto">
          <a:xfrm>
            <a:off x="1761610" y="3124200"/>
            <a:ext cx="26289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100" dirty="0" smtClean="0">
                <a:latin typeface="Arial" panose="020B0604020202020204" pitchFamily="34" charset="0"/>
              </a:rPr>
              <a:t>HMB/Leucine</a:t>
            </a:r>
            <a:endParaRPr lang="en-CA" altLang="en-US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2100" dirty="0" smtClean="0">
                <a:latin typeface="Arial" panose="020B0604020202020204" pitchFamily="34" charset="0"/>
              </a:rPr>
              <a:t>Growth </a:t>
            </a:r>
            <a:r>
              <a:rPr lang="en-CA" altLang="en-US" sz="2100" dirty="0">
                <a:latin typeface="Arial" panose="020B0604020202020204" pitchFamily="34" charset="0"/>
              </a:rPr>
              <a:t>Hormone</a:t>
            </a:r>
          </a:p>
          <a:p>
            <a:pPr>
              <a:spcBef>
                <a:spcPct val="0"/>
              </a:spcBef>
            </a:pPr>
            <a:r>
              <a:rPr lang="en-CA" altLang="en-US" sz="2100" dirty="0" err="1">
                <a:latin typeface="Arial" panose="020B0604020202020204" pitchFamily="34" charset="0"/>
              </a:rPr>
              <a:t>Oxandrolone</a:t>
            </a:r>
            <a:endParaRPr lang="en-CA" altLang="en-US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2100" dirty="0">
                <a:latin typeface="Arial" panose="020B0604020202020204" pitchFamily="34" charset="0"/>
              </a:rPr>
              <a:t>IGF-1</a:t>
            </a:r>
          </a:p>
          <a:p>
            <a:pPr>
              <a:spcBef>
                <a:spcPct val="0"/>
              </a:spcBef>
            </a:pPr>
            <a:r>
              <a:rPr lang="en-CA" altLang="en-US" sz="2100" dirty="0">
                <a:latin typeface="Arial" panose="020B0604020202020204" pitchFamily="34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497663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47" dirty="0">
                <a:solidFill>
                  <a:srgbClr val="0000FF"/>
                </a:solidFill>
                <a:latin typeface="Avenir Next Condensed"/>
              </a:rPr>
              <a:t>Liberal Protein, Exercise and anabolic agents!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73" y="2333300"/>
            <a:ext cx="5000102" cy="279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2533" y="5238573"/>
            <a:ext cx="3340037" cy="346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308049" fontAlgn="auto" latinLnBrk="1">
              <a:spcBef>
                <a:spcPts val="0"/>
              </a:spcBef>
              <a:spcAft>
                <a:spcPts val="0"/>
              </a:spcAft>
            </a:pPr>
            <a:r>
              <a:rPr lang="en-CA" sz="1898" dirty="0">
                <a:solidFill>
                  <a:srgbClr val="535353"/>
                </a:solidFill>
                <a:latin typeface="+mn-lt"/>
                <a:sym typeface="Helvetica"/>
              </a:rPr>
              <a:t>Former ICU Survivors</a:t>
            </a:r>
          </a:p>
        </p:txBody>
      </p:sp>
    </p:spTree>
    <p:extLst>
      <p:ext uri="{BB962C8B-B14F-4D97-AF65-F5344CB8AC3E}">
        <p14:creationId xmlns:p14="http://schemas.microsoft.com/office/powerpoint/2010/main" val="4149158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828800" y="381000"/>
            <a:ext cx="5562600" cy="498598"/>
          </a:xfrm>
          <a:prstGeom prst="rect">
            <a:avLst/>
          </a:prstGeom>
          <a:ln w="12700">
            <a:miter lim="400000"/>
          </a:ln>
          <a:effectLst>
            <a:outerShdw blurRad="38100" dir="5400000" rotWithShape="0">
              <a:srgbClr val="000000">
                <a:alpha val="524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5000" b="1" spc="-50">
                <a:solidFill>
                  <a:srgbClr val="0052E2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en-CA" sz="3600" spc="-35" dirty="0" smtClean="0">
                <a:solidFill>
                  <a:srgbClr val="0000FF"/>
                </a:solidFill>
              </a:rPr>
              <a:t>Conclusions</a:t>
            </a:r>
            <a:endParaRPr sz="3600" spc="-35" dirty="0">
              <a:solidFill>
                <a:srgbClr val="0000FF"/>
              </a:solidFill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143000" y="2133600"/>
            <a:ext cx="7239000" cy="223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8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Avenir Book"/>
                <a:ea typeface="Avenir Book"/>
                <a:cs typeface="Avenir Book"/>
                <a:sym typeface="Avenir Book"/>
              </a:rPr>
              <a:t>• </a:t>
            </a:r>
            <a:r>
              <a:rPr lang="en-CA" sz="1687" dirty="0">
                <a:latin typeface="Avenir Book"/>
                <a:ea typeface="Avenir Book"/>
                <a:cs typeface="Avenir Book"/>
                <a:sym typeface="Avenir Book"/>
              </a:rPr>
              <a:t>  </a:t>
            </a:r>
            <a:r>
              <a:rPr lang="en-CA" dirty="0">
                <a:latin typeface="Avenir Book"/>
                <a:ea typeface="Avenir Book"/>
                <a:cs typeface="Avenir Book"/>
                <a:sym typeface="Avenir Book"/>
              </a:rPr>
              <a:t>More large, multicenter trials </a:t>
            </a:r>
            <a:r>
              <a:rPr lang="en-CA" dirty="0" smtClean="0">
                <a:latin typeface="Avenir Book"/>
                <a:ea typeface="Avenir Book"/>
                <a:cs typeface="Avenir Book"/>
                <a:sym typeface="Avenir Book"/>
              </a:rPr>
              <a:t>needed</a:t>
            </a:r>
          </a:p>
          <a:p>
            <a:pPr defTabSz="321458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dirty="0" smtClean="0">
                <a:latin typeface="Avenir Book"/>
                <a:ea typeface="Avenir Book"/>
                <a:cs typeface="Avenir Book"/>
                <a:sym typeface="Avenir Book"/>
              </a:rPr>
              <a:t>• </a:t>
            </a:r>
            <a:r>
              <a:rPr lang="en-CA" dirty="0" smtClean="0">
                <a:latin typeface="Avenir Book"/>
                <a:ea typeface="Avenir Book"/>
                <a:cs typeface="Avenir Book"/>
                <a:sym typeface="Avenir Book"/>
              </a:rPr>
              <a:t>  </a:t>
            </a:r>
            <a:r>
              <a:rPr lang="en-CA" dirty="0">
                <a:latin typeface="Avenir Book"/>
                <a:ea typeface="Avenir Book"/>
                <a:cs typeface="Avenir Book"/>
                <a:sym typeface="Avenir Book"/>
              </a:rPr>
              <a:t>Consider more relevant patient reported-outcomes and functional </a:t>
            </a:r>
            <a:r>
              <a:rPr lang="en-CA" dirty="0" smtClean="0">
                <a:latin typeface="Avenir Book"/>
                <a:ea typeface="Avenir Book"/>
                <a:cs typeface="Avenir Book"/>
                <a:sym typeface="Avenir Book"/>
              </a:rPr>
              <a:t>       assessments</a:t>
            </a:r>
            <a:endParaRPr lang="en-CA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241082" indent="-241082" defTabSz="321458">
              <a:lnSpc>
                <a:spcPct val="13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CA" dirty="0">
                <a:latin typeface="Avenir Book"/>
                <a:ea typeface="Avenir Book"/>
                <a:cs typeface="Avenir Book"/>
                <a:sym typeface="Avenir Book"/>
              </a:rPr>
              <a:t>Combining with exercise or other pharmacological strategies that promote </a:t>
            </a:r>
            <a:r>
              <a:rPr lang="en-CA" dirty="0" smtClean="0">
                <a:latin typeface="Avenir Book"/>
                <a:ea typeface="Avenir Book"/>
                <a:cs typeface="Avenir Book"/>
                <a:sym typeface="Avenir Book"/>
              </a:rPr>
              <a:t>anabolism will </a:t>
            </a:r>
            <a:r>
              <a:rPr lang="en-CA" dirty="0">
                <a:latin typeface="Avenir Book"/>
                <a:ea typeface="Avenir Book"/>
                <a:cs typeface="Avenir Book"/>
                <a:sym typeface="Avenir Book"/>
              </a:rPr>
              <a:t>increase treatment effect (NEXIS, PROMOTE)</a:t>
            </a:r>
          </a:p>
        </p:txBody>
      </p:sp>
      <p:sp>
        <p:nvSpPr>
          <p:cNvPr id="49" name="Shape 49"/>
          <p:cNvSpPr/>
          <p:nvPr/>
        </p:nvSpPr>
        <p:spPr>
          <a:xfrm>
            <a:off x="1365753" y="1295400"/>
            <a:ext cx="6712993" cy="1"/>
          </a:xfrm>
          <a:prstGeom prst="line">
            <a:avLst/>
          </a:prstGeom>
          <a:ln w="6350">
            <a:solidFill>
              <a:srgbClr val="5A5F5E"/>
            </a:solidFill>
            <a:miter lim="400000"/>
          </a:ln>
        </p:spPr>
        <p:txBody>
          <a:bodyPr lIns="0" tIns="0" rIns="0" bIns="0"/>
          <a:lstStyle/>
          <a:p>
            <a:pPr defTabSz="321458">
              <a:defRPr sz="1200">
                <a:solidFill>
                  <a:srgbClr val="000000"/>
                </a:solidFill>
              </a:defRPr>
            </a:pPr>
            <a:endParaRPr sz="844" dirty="0"/>
          </a:p>
        </p:txBody>
      </p:sp>
    </p:spTree>
    <p:extLst>
      <p:ext uri="{BB962C8B-B14F-4D97-AF65-F5344CB8AC3E}">
        <p14:creationId xmlns:p14="http://schemas.microsoft.com/office/powerpoint/2010/main" val="65877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9812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Thank you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200400"/>
            <a:ext cx="5883301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53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048" y="1371600"/>
            <a:ext cx="912495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4400" b="1" i="1" u="sng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Annual Johns Hopkins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Care Rehabilitation 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 a NEW one-day pre-conference: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ICU Diary Conference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1 - 3, </a:t>
            </a:r>
            <a:r>
              <a:rPr kumimoji="0" 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Johns Hopkins Hospital, Baltimore, MD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2" y="5111085"/>
            <a:ext cx="9163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more Conference info: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icurehab@jhmi.edu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bit.ly/icurehab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ICU Rehab Solutions/Resources: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bit.ly/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icurehabsol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Us on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Twitter: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icurehab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DrDaleNeedham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" y="-17636"/>
            <a:ext cx="9144002" cy="1425921"/>
            <a:chOff x="-2" y="-17636"/>
            <a:chExt cx="9144002" cy="14259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869"/>
            <a:stretch/>
          </p:blipFill>
          <p:spPr>
            <a:xfrm>
              <a:off x="-1" y="-17636"/>
              <a:ext cx="9144001" cy="7129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869"/>
            <a:stretch/>
          </p:blipFill>
          <p:spPr>
            <a:xfrm>
              <a:off x="-2" y="695324"/>
              <a:ext cx="9144001" cy="7129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3" t="26188" r="6695" b="26809"/>
            <a:stretch/>
          </p:blipFill>
          <p:spPr>
            <a:xfrm>
              <a:off x="152400" y="138112"/>
              <a:ext cx="4911430" cy="1114425"/>
            </a:xfrm>
            <a:prstGeom prst="rect">
              <a:avLst/>
            </a:prstGeom>
          </p:spPr>
        </p:pic>
      </p:grpSp>
      <p:pic>
        <p:nvPicPr>
          <p:cNvPr id="7" name="Content Placeholder 15" descr="80029905_web2.jpg"/>
          <p:cNvPicPr>
            <a:picLocks noChangeAspect="1"/>
          </p:cNvPicPr>
          <p:nvPr/>
        </p:nvPicPr>
        <p:blipFill rotWithShape="1">
          <a:blip r:embed="rId4" cstate="print"/>
          <a:srcRect b="68889"/>
          <a:stretch/>
        </p:blipFill>
        <p:spPr>
          <a:xfrm>
            <a:off x="5181600" y="51782"/>
            <a:ext cx="3805871" cy="128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0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/>
          <p:nvPr/>
        </p:nvSpPr>
        <p:spPr>
          <a:xfrm>
            <a:off x="2691737" y="2160340"/>
            <a:ext cx="1366245" cy="417464"/>
          </a:xfrm>
          <a:prstGeom prst="roundRect">
            <a:avLst>
              <a:gd name="adj" fmla="val 16667"/>
            </a:avLst>
          </a:prstGeom>
          <a:ln w="12700">
            <a:solidFill>
              <a:srgbClr val="A6A6A6"/>
            </a:solidFill>
            <a:miter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78" name="Shape 978"/>
          <p:cNvSpPr/>
          <p:nvPr/>
        </p:nvSpPr>
        <p:spPr>
          <a:xfrm>
            <a:off x="2805591" y="3362498"/>
            <a:ext cx="1138538" cy="379515"/>
          </a:xfrm>
          <a:prstGeom prst="roundRect">
            <a:avLst>
              <a:gd name="adj" fmla="val 16667"/>
            </a:avLst>
          </a:prstGeom>
          <a:ln w="12700">
            <a:solidFill>
              <a:srgbClr val="A6A6A6"/>
            </a:solidFill>
            <a:miter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79" name="Shape 979"/>
          <p:cNvSpPr/>
          <p:nvPr/>
        </p:nvSpPr>
        <p:spPr>
          <a:xfrm>
            <a:off x="2805591" y="3931767"/>
            <a:ext cx="1138538" cy="380631"/>
          </a:xfrm>
          <a:prstGeom prst="roundRect">
            <a:avLst>
              <a:gd name="adj" fmla="val 16667"/>
            </a:avLst>
          </a:prstGeom>
          <a:ln w="12700">
            <a:solidFill>
              <a:srgbClr val="A6A6A6"/>
            </a:solidFill>
            <a:miter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0" name="Shape 980"/>
          <p:cNvSpPr/>
          <p:nvPr/>
        </p:nvSpPr>
        <p:spPr>
          <a:xfrm>
            <a:off x="2805591" y="4502151"/>
            <a:ext cx="1138538" cy="379515"/>
          </a:xfrm>
          <a:prstGeom prst="roundRect">
            <a:avLst>
              <a:gd name="adj" fmla="val 16667"/>
            </a:avLst>
          </a:prstGeom>
          <a:ln w="12700">
            <a:solidFill>
              <a:srgbClr val="A6A6A6"/>
            </a:solidFill>
            <a:miter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1" name="Shape 981"/>
          <p:cNvSpPr/>
          <p:nvPr/>
        </p:nvSpPr>
        <p:spPr>
          <a:xfrm>
            <a:off x="2805591" y="5071418"/>
            <a:ext cx="1138538" cy="261196"/>
          </a:xfrm>
          <a:prstGeom prst="roundRect">
            <a:avLst>
              <a:gd name="adj" fmla="val 16667"/>
            </a:avLst>
          </a:prstGeom>
          <a:ln w="12700">
            <a:solidFill>
              <a:srgbClr val="A6A6A6"/>
            </a:solidFill>
            <a:miter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2" name="Shape 982"/>
          <p:cNvSpPr/>
          <p:nvPr/>
        </p:nvSpPr>
        <p:spPr>
          <a:xfrm>
            <a:off x="4771237" y="2160340"/>
            <a:ext cx="2088144" cy="417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175"/>
                </a:moveTo>
                <a:cubicBezTo>
                  <a:pt x="945" y="20575"/>
                  <a:pt x="1887" y="20803"/>
                  <a:pt x="2795" y="21088"/>
                </a:cubicBezTo>
                <a:cubicBezTo>
                  <a:pt x="3587" y="21315"/>
                  <a:pt x="4343" y="21373"/>
                  <a:pt x="5061" y="21600"/>
                </a:cubicBezTo>
                <a:cubicBezTo>
                  <a:pt x="7098" y="21600"/>
                  <a:pt x="7628" y="21373"/>
                  <a:pt x="8156" y="21315"/>
                </a:cubicBezTo>
                <a:cubicBezTo>
                  <a:pt x="8723" y="21200"/>
                  <a:pt x="9326" y="20973"/>
                  <a:pt x="9856" y="20803"/>
                </a:cubicBezTo>
                <a:cubicBezTo>
                  <a:pt x="10346" y="20575"/>
                  <a:pt x="10802" y="20403"/>
                  <a:pt x="11329" y="20063"/>
                </a:cubicBezTo>
                <a:cubicBezTo>
                  <a:pt x="11819" y="19890"/>
                  <a:pt x="12349" y="19663"/>
                  <a:pt x="12877" y="19378"/>
                </a:cubicBezTo>
                <a:cubicBezTo>
                  <a:pt x="13444" y="19150"/>
                  <a:pt x="13972" y="18865"/>
                  <a:pt x="14577" y="18638"/>
                </a:cubicBezTo>
                <a:cubicBezTo>
                  <a:pt x="15179" y="18465"/>
                  <a:pt x="15784" y="18125"/>
                  <a:pt x="16539" y="17952"/>
                </a:cubicBezTo>
                <a:cubicBezTo>
                  <a:pt x="17257" y="17839"/>
                  <a:pt x="17937" y="17554"/>
                  <a:pt x="18768" y="17439"/>
                </a:cubicBezTo>
                <a:cubicBezTo>
                  <a:pt x="19638" y="17439"/>
                  <a:pt x="20580" y="17324"/>
                  <a:pt x="21600" y="1732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  <a:round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3" name="Shape 983"/>
          <p:cNvSpPr/>
          <p:nvPr/>
        </p:nvSpPr>
        <p:spPr>
          <a:xfrm>
            <a:off x="2719642" y="2182664"/>
            <a:ext cx="1310433" cy="38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/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 b="1">
                <a:latin typeface="Calibri"/>
                <a:ea typeface="Calibri"/>
                <a:cs typeface="Calibri"/>
                <a:sym typeface="Calibri"/>
              </a:rPr>
              <a:t>Baseline Status</a:t>
            </a:r>
            <a:endParaRPr sz="1266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Including Physiology, Function, Disability, and Quality of Life</a:t>
            </a:r>
          </a:p>
        </p:txBody>
      </p:sp>
      <p:sp>
        <p:nvSpPr>
          <p:cNvPr id="984" name="Shape 984"/>
          <p:cNvSpPr/>
          <p:nvPr/>
        </p:nvSpPr>
        <p:spPr>
          <a:xfrm>
            <a:off x="3128174" y="2748582"/>
            <a:ext cx="493369" cy="455417"/>
          </a:xfrm>
          <a:prstGeom prst="diamond">
            <a:avLst/>
          </a:prstGeom>
          <a:ln w="12700">
            <a:solidFill>
              <a:srgbClr val="A6A6A6"/>
            </a:solidFill>
            <a:round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5" name="Shape 985"/>
          <p:cNvSpPr/>
          <p:nvPr/>
        </p:nvSpPr>
        <p:spPr>
          <a:xfrm>
            <a:off x="3159429" y="2831183"/>
            <a:ext cx="430861" cy="28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/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Acute </a:t>
            </a:r>
            <a:endParaRPr sz="1266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Illness</a:t>
            </a:r>
          </a:p>
        </p:txBody>
      </p:sp>
      <p:sp>
        <p:nvSpPr>
          <p:cNvPr id="986" name="Shape 986"/>
          <p:cNvSpPr/>
          <p:nvPr/>
        </p:nvSpPr>
        <p:spPr>
          <a:xfrm>
            <a:off x="4771237" y="3362498"/>
            <a:ext cx="2088144" cy="44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175"/>
                </a:moveTo>
                <a:cubicBezTo>
                  <a:pt x="945" y="20575"/>
                  <a:pt x="1887" y="20803"/>
                  <a:pt x="2795" y="21088"/>
                </a:cubicBezTo>
                <a:cubicBezTo>
                  <a:pt x="3587" y="21315"/>
                  <a:pt x="4343" y="21373"/>
                  <a:pt x="5061" y="21600"/>
                </a:cubicBezTo>
                <a:cubicBezTo>
                  <a:pt x="7098" y="21600"/>
                  <a:pt x="7628" y="21373"/>
                  <a:pt x="8156" y="21315"/>
                </a:cubicBezTo>
                <a:cubicBezTo>
                  <a:pt x="8723" y="21200"/>
                  <a:pt x="9326" y="20973"/>
                  <a:pt x="9856" y="20803"/>
                </a:cubicBezTo>
                <a:cubicBezTo>
                  <a:pt x="10346" y="20575"/>
                  <a:pt x="10802" y="20403"/>
                  <a:pt x="11329" y="20063"/>
                </a:cubicBezTo>
                <a:cubicBezTo>
                  <a:pt x="11819" y="19890"/>
                  <a:pt x="12349" y="19663"/>
                  <a:pt x="12877" y="19378"/>
                </a:cubicBezTo>
                <a:cubicBezTo>
                  <a:pt x="13444" y="19150"/>
                  <a:pt x="13972" y="18865"/>
                  <a:pt x="14577" y="18638"/>
                </a:cubicBezTo>
                <a:cubicBezTo>
                  <a:pt x="15179" y="18465"/>
                  <a:pt x="15784" y="18125"/>
                  <a:pt x="16539" y="17952"/>
                </a:cubicBezTo>
                <a:cubicBezTo>
                  <a:pt x="17257" y="17839"/>
                  <a:pt x="17937" y="17554"/>
                  <a:pt x="18768" y="17439"/>
                </a:cubicBezTo>
                <a:cubicBezTo>
                  <a:pt x="19638" y="17439"/>
                  <a:pt x="20580" y="17324"/>
                  <a:pt x="21600" y="1732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  <a:round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7" name="Shape 987"/>
          <p:cNvSpPr/>
          <p:nvPr/>
        </p:nvSpPr>
        <p:spPr>
          <a:xfrm>
            <a:off x="4771237" y="3931767"/>
            <a:ext cx="2088144" cy="48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175"/>
                </a:moveTo>
                <a:cubicBezTo>
                  <a:pt x="945" y="20575"/>
                  <a:pt x="1887" y="20803"/>
                  <a:pt x="2795" y="21088"/>
                </a:cubicBezTo>
                <a:cubicBezTo>
                  <a:pt x="3587" y="21315"/>
                  <a:pt x="4343" y="21373"/>
                  <a:pt x="5061" y="21600"/>
                </a:cubicBezTo>
                <a:cubicBezTo>
                  <a:pt x="7098" y="21600"/>
                  <a:pt x="7628" y="21373"/>
                  <a:pt x="8156" y="21315"/>
                </a:cubicBezTo>
                <a:cubicBezTo>
                  <a:pt x="8723" y="21200"/>
                  <a:pt x="9326" y="20973"/>
                  <a:pt x="9856" y="20803"/>
                </a:cubicBezTo>
                <a:cubicBezTo>
                  <a:pt x="10346" y="20575"/>
                  <a:pt x="10802" y="20403"/>
                  <a:pt x="11329" y="20063"/>
                </a:cubicBezTo>
                <a:cubicBezTo>
                  <a:pt x="11819" y="19890"/>
                  <a:pt x="12349" y="19663"/>
                  <a:pt x="12877" y="19378"/>
                </a:cubicBezTo>
                <a:cubicBezTo>
                  <a:pt x="13444" y="19150"/>
                  <a:pt x="13972" y="18865"/>
                  <a:pt x="14577" y="18638"/>
                </a:cubicBezTo>
                <a:cubicBezTo>
                  <a:pt x="15179" y="18465"/>
                  <a:pt x="15784" y="18125"/>
                  <a:pt x="16539" y="17952"/>
                </a:cubicBezTo>
                <a:cubicBezTo>
                  <a:pt x="17257" y="17839"/>
                  <a:pt x="17937" y="17554"/>
                  <a:pt x="18768" y="17439"/>
                </a:cubicBezTo>
                <a:cubicBezTo>
                  <a:pt x="19638" y="17439"/>
                  <a:pt x="20580" y="17324"/>
                  <a:pt x="21600" y="1732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  <a:round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8" name="Shape 988"/>
          <p:cNvSpPr/>
          <p:nvPr/>
        </p:nvSpPr>
        <p:spPr>
          <a:xfrm>
            <a:off x="4771237" y="4502151"/>
            <a:ext cx="2088144" cy="379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175"/>
                </a:moveTo>
                <a:cubicBezTo>
                  <a:pt x="945" y="20575"/>
                  <a:pt x="1887" y="20803"/>
                  <a:pt x="2795" y="21088"/>
                </a:cubicBezTo>
                <a:cubicBezTo>
                  <a:pt x="3587" y="21315"/>
                  <a:pt x="4343" y="21373"/>
                  <a:pt x="5061" y="21600"/>
                </a:cubicBezTo>
                <a:cubicBezTo>
                  <a:pt x="7098" y="21600"/>
                  <a:pt x="7628" y="21373"/>
                  <a:pt x="8156" y="21315"/>
                </a:cubicBezTo>
                <a:cubicBezTo>
                  <a:pt x="8723" y="21200"/>
                  <a:pt x="9326" y="20973"/>
                  <a:pt x="9856" y="20803"/>
                </a:cubicBezTo>
                <a:cubicBezTo>
                  <a:pt x="10346" y="20575"/>
                  <a:pt x="10802" y="20403"/>
                  <a:pt x="11329" y="20063"/>
                </a:cubicBezTo>
                <a:cubicBezTo>
                  <a:pt x="11819" y="19890"/>
                  <a:pt x="12349" y="19663"/>
                  <a:pt x="12877" y="19378"/>
                </a:cubicBezTo>
                <a:cubicBezTo>
                  <a:pt x="13444" y="19150"/>
                  <a:pt x="13972" y="18865"/>
                  <a:pt x="14577" y="18638"/>
                </a:cubicBezTo>
                <a:cubicBezTo>
                  <a:pt x="15179" y="18465"/>
                  <a:pt x="15784" y="18125"/>
                  <a:pt x="16539" y="17952"/>
                </a:cubicBezTo>
                <a:cubicBezTo>
                  <a:pt x="17257" y="17839"/>
                  <a:pt x="17937" y="17554"/>
                  <a:pt x="18768" y="17439"/>
                </a:cubicBezTo>
                <a:cubicBezTo>
                  <a:pt x="19638" y="17439"/>
                  <a:pt x="20580" y="17324"/>
                  <a:pt x="21600" y="1732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  <a:round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89" name="Shape 989"/>
          <p:cNvSpPr/>
          <p:nvPr/>
        </p:nvSpPr>
        <p:spPr>
          <a:xfrm>
            <a:off x="4771237" y="5071419"/>
            <a:ext cx="2088144" cy="332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175"/>
                </a:moveTo>
                <a:cubicBezTo>
                  <a:pt x="945" y="20575"/>
                  <a:pt x="1887" y="20803"/>
                  <a:pt x="2795" y="21088"/>
                </a:cubicBezTo>
                <a:cubicBezTo>
                  <a:pt x="3587" y="21315"/>
                  <a:pt x="4343" y="21373"/>
                  <a:pt x="5061" y="21600"/>
                </a:cubicBezTo>
                <a:cubicBezTo>
                  <a:pt x="7098" y="21600"/>
                  <a:pt x="7628" y="21373"/>
                  <a:pt x="8156" y="21315"/>
                </a:cubicBezTo>
                <a:cubicBezTo>
                  <a:pt x="8723" y="21200"/>
                  <a:pt x="9326" y="20973"/>
                  <a:pt x="9856" y="20803"/>
                </a:cubicBezTo>
                <a:cubicBezTo>
                  <a:pt x="10346" y="20575"/>
                  <a:pt x="10802" y="20403"/>
                  <a:pt x="11329" y="20063"/>
                </a:cubicBezTo>
                <a:cubicBezTo>
                  <a:pt x="11819" y="19890"/>
                  <a:pt x="12349" y="19663"/>
                  <a:pt x="12877" y="19378"/>
                </a:cubicBezTo>
                <a:cubicBezTo>
                  <a:pt x="13444" y="19150"/>
                  <a:pt x="13972" y="18865"/>
                  <a:pt x="14577" y="18638"/>
                </a:cubicBezTo>
                <a:cubicBezTo>
                  <a:pt x="15179" y="18465"/>
                  <a:pt x="15784" y="18125"/>
                  <a:pt x="16539" y="17952"/>
                </a:cubicBezTo>
                <a:cubicBezTo>
                  <a:pt x="17257" y="17839"/>
                  <a:pt x="17937" y="17554"/>
                  <a:pt x="18768" y="17439"/>
                </a:cubicBezTo>
                <a:cubicBezTo>
                  <a:pt x="19638" y="17439"/>
                  <a:pt x="20580" y="17324"/>
                  <a:pt x="21600" y="1732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  <a:round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90" name="Shape 990"/>
          <p:cNvSpPr/>
          <p:nvPr/>
        </p:nvSpPr>
        <p:spPr>
          <a:xfrm>
            <a:off x="3346952" y="2602359"/>
            <a:ext cx="56930" cy="132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1"/>
                </a:moveTo>
                <a:lnTo>
                  <a:pt x="5400" y="16971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71"/>
                </a:lnTo>
                <a:lnTo>
                  <a:pt x="21600" y="16971"/>
                </a:lnTo>
                <a:lnTo>
                  <a:pt x="10800" y="21600"/>
                </a:lnTo>
                <a:close/>
              </a:path>
            </a:pathLst>
          </a:custGeom>
          <a:solidFill/>
          <a:ln w="12700">
            <a:solidFill/>
            <a:round/>
          </a:ln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91" name="Shape 991"/>
          <p:cNvSpPr/>
          <p:nvPr/>
        </p:nvSpPr>
        <p:spPr>
          <a:xfrm>
            <a:off x="3346952" y="3221857"/>
            <a:ext cx="56930" cy="132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1"/>
                </a:moveTo>
                <a:lnTo>
                  <a:pt x="5400" y="16971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71"/>
                </a:lnTo>
                <a:lnTo>
                  <a:pt x="21600" y="16971"/>
                </a:lnTo>
                <a:lnTo>
                  <a:pt x="10800" y="21600"/>
                </a:lnTo>
                <a:close/>
              </a:path>
            </a:pathLst>
          </a:custGeom>
          <a:solidFill/>
          <a:ln w="12700">
            <a:solidFill/>
            <a:round/>
          </a:ln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92" name="Shape 992"/>
          <p:cNvSpPr/>
          <p:nvPr/>
        </p:nvSpPr>
        <p:spPr>
          <a:xfrm>
            <a:off x="3346952" y="4920730"/>
            <a:ext cx="56930" cy="132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1"/>
                </a:moveTo>
                <a:lnTo>
                  <a:pt x="5400" y="16971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71"/>
                </a:lnTo>
                <a:lnTo>
                  <a:pt x="21600" y="16971"/>
                </a:lnTo>
                <a:lnTo>
                  <a:pt x="10800" y="21600"/>
                </a:lnTo>
                <a:close/>
              </a:path>
            </a:pathLst>
          </a:custGeom>
          <a:solidFill/>
          <a:ln w="12700">
            <a:solidFill/>
            <a:round/>
          </a:ln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93" name="Shape 993"/>
          <p:cNvSpPr/>
          <p:nvPr/>
        </p:nvSpPr>
        <p:spPr>
          <a:xfrm>
            <a:off x="3346952" y="4346997"/>
            <a:ext cx="56930" cy="132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1"/>
                </a:moveTo>
                <a:lnTo>
                  <a:pt x="5400" y="16971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71"/>
                </a:lnTo>
                <a:lnTo>
                  <a:pt x="21600" y="16971"/>
                </a:lnTo>
                <a:lnTo>
                  <a:pt x="10800" y="21600"/>
                </a:lnTo>
                <a:close/>
              </a:path>
            </a:pathLst>
          </a:custGeom>
          <a:solidFill/>
          <a:ln w="12700">
            <a:solidFill/>
            <a:round/>
          </a:ln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94" name="Shape 994"/>
          <p:cNvSpPr/>
          <p:nvPr/>
        </p:nvSpPr>
        <p:spPr>
          <a:xfrm>
            <a:off x="3346952" y="3778846"/>
            <a:ext cx="56930" cy="132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1"/>
                </a:moveTo>
                <a:lnTo>
                  <a:pt x="5400" y="16971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71"/>
                </a:lnTo>
                <a:lnTo>
                  <a:pt x="21600" y="16971"/>
                </a:lnTo>
                <a:lnTo>
                  <a:pt x="10800" y="21600"/>
                </a:lnTo>
                <a:close/>
              </a:path>
            </a:pathLst>
          </a:custGeom>
          <a:solidFill/>
          <a:ln w="12700">
            <a:solidFill/>
            <a:round/>
          </a:ln>
        </p:spPr>
        <p:txBody>
          <a:bodyPr lIns="0" tIns="0" rIns="0" bIns="0" anchor="ctr"/>
          <a:lstStyle/>
          <a:p>
            <a:pPr defTabSz="482187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95" name="Shape 995"/>
          <p:cNvSpPr/>
          <p:nvPr/>
        </p:nvSpPr>
        <p:spPr>
          <a:xfrm>
            <a:off x="4794677" y="2240707"/>
            <a:ext cx="2054947" cy="28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>
            <a:lvl1pPr algn="l" defTabSz="685800">
              <a:def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Should be Assessed with Tools that Parallel those to be used after Acute Illness</a:t>
            </a:r>
          </a:p>
        </p:txBody>
      </p:sp>
      <p:sp>
        <p:nvSpPr>
          <p:cNvPr id="996" name="Shape 996"/>
          <p:cNvSpPr/>
          <p:nvPr/>
        </p:nvSpPr>
        <p:spPr>
          <a:xfrm>
            <a:off x="2817868" y="3417194"/>
            <a:ext cx="1100588" cy="28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>
            <a:lvl1pPr algn="l" defTabSz="685800">
              <a:def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Pathology and Impairment during illness</a:t>
            </a:r>
          </a:p>
        </p:txBody>
      </p:sp>
      <p:sp>
        <p:nvSpPr>
          <p:cNvPr id="997" name="Shape 997"/>
          <p:cNvSpPr/>
          <p:nvPr/>
        </p:nvSpPr>
        <p:spPr>
          <a:xfrm>
            <a:off x="2824565" y="4565775"/>
            <a:ext cx="1100588" cy="17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>
            <a:lvl1pPr algn="l" defTabSz="685800">
              <a:def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Participation Restriction</a:t>
            </a:r>
          </a:p>
        </p:txBody>
      </p:sp>
      <p:sp>
        <p:nvSpPr>
          <p:cNvPr id="998" name="Shape 998"/>
          <p:cNvSpPr/>
          <p:nvPr/>
        </p:nvSpPr>
        <p:spPr>
          <a:xfrm>
            <a:off x="2824565" y="5128345"/>
            <a:ext cx="1100588" cy="17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>
            <a:lvl1pPr algn="l" defTabSz="685800">
              <a:def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Quality of LIfe</a:t>
            </a:r>
          </a:p>
        </p:txBody>
      </p:sp>
      <p:sp>
        <p:nvSpPr>
          <p:cNvPr id="999" name="Shape 999"/>
          <p:cNvSpPr/>
          <p:nvPr/>
        </p:nvSpPr>
        <p:spPr>
          <a:xfrm>
            <a:off x="2824565" y="3990927"/>
            <a:ext cx="1100588" cy="28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>
            <a:lvl1pPr algn="l" defTabSz="685800">
              <a:def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Activity Limitations Following Illness</a:t>
            </a:r>
          </a:p>
        </p:txBody>
      </p:sp>
      <p:sp>
        <p:nvSpPr>
          <p:cNvPr id="1000" name="Shape 1000"/>
          <p:cNvSpPr/>
          <p:nvPr/>
        </p:nvSpPr>
        <p:spPr>
          <a:xfrm>
            <a:off x="4787980" y="3422774"/>
            <a:ext cx="2071691" cy="38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/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Assessment of structure and Function </a:t>
            </a:r>
            <a:r>
              <a:rPr sz="703" b="1">
                <a:latin typeface="Calibri"/>
                <a:ea typeface="Calibri"/>
                <a:cs typeface="Calibri"/>
                <a:sym typeface="Calibri"/>
              </a:rPr>
              <a:t>in ICU</a:t>
            </a:r>
            <a:r>
              <a:rPr sz="703">
                <a:latin typeface="Calibri"/>
                <a:ea typeface="Calibri"/>
                <a:cs typeface="Calibri"/>
                <a:sym typeface="Calibri"/>
              </a:rPr>
              <a:t>:</a:t>
            </a:r>
            <a:endParaRPr sz="1266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e.g. Protein balance, muscle mass, biopsy, nerve conduction studies, etc.</a:t>
            </a:r>
          </a:p>
        </p:txBody>
      </p:sp>
      <p:sp>
        <p:nvSpPr>
          <p:cNvPr id="1001" name="Shape 1001"/>
          <p:cNvSpPr/>
          <p:nvPr/>
        </p:nvSpPr>
        <p:spPr>
          <a:xfrm>
            <a:off x="4794677" y="3990926"/>
            <a:ext cx="2054947" cy="38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/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Assess Activities in a </a:t>
            </a:r>
            <a:r>
              <a:rPr sz="703" b="1">
                <a:latin typeface="Calibri"/>
                <a:ea typeface="Calibri"/>
                <a:cs typeface="Calibri"/>
                <a:sym typeface="Calibri"/>
              </a:rPr>
              <a:t>Standardized Research </a:t>
            </a:r>
            <a:r>
              <a:rPr sz="703">
                <a:latin typeface="Calibri"/>
                <a:ea typeface="Calibri"/>
                <a:cs typeface="Calibri"/>
                <a:sym typeface="Calibri"/>
              </a:rPr>
              <a:t>Environment (Prior to hospital discharge) </a:t>
            </a:r>
            <a:endParaRPr sz="1266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e.g. 6 MWD, TUG, grip strength, etc.</a:t>
            </a:r>
          </a:p>
        </p:txBody>
      </p:sp>
      <p:sp>
        <p:nvSpPr>
          <p:cNvPr id="1002" name="Shape 1002"/>
          <p:cNvSpPr/>
          <p:nvPr/>
        </p:nvSpPr>
        <p:spPr>
          <a:xfrm>
            <a:off x="4787980" y="4508849"/>
            <a:ext cx="2054947" cy="38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/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Assess Participation in </a:t>
            </a:r>
            <a:r>
              <a:rPr sz="703" b="1">
                <a:latin typeface="Calibri"/>
                <a:ea typeface="Calibri"/>
                <a:cs typeface="Calibri"/>
                <a:sym typeface="Calibri"/>
              </a:rPr>
              <a:t>Usual Environment </a:t>
            </a:r>
            <a:r>
              <a:rPr sz="703">
                <a:latin typeface="Calibri"/>
                <a:ea typeface="Calibri"/>
                <a:cs typeface="Calibri"/>
                <a:sym typeface="Calibri"/>
              </a:rPr>
              <a:t>(following hospital discharge) e.g.  SF-36 Physical Function domain, IADL, ADL, etc.</a:t>
            </a:r>
          </a:p>
        </p:txBody>
      </p:sp>
      <p:sp>
        <p:nvSpPr>
          <p:cNvPr id="1003" name="Shape 1003"/>
          <p:cNvSpPr/>
          <p:nvPr/>
        </p:nvSpPr>
        <p:spPr>
          <a:xfrm>
            <a:off x="4771238" y="5128346"/>
            <a:ext cx="2219030" cy="28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/>
          <a:p>
            <a:pPr defTabSz="482187">
              <a:defRPr sz="1800">
                <a:solidFill>
                  <a:srgbClr val="000000"/>
                </a:solidFill>
              </a:defRPr>
            </a:pPr>
            <a:r>
              <a:rPr sz="703">
                <a:latin typeface="Calibri"/>
                <a:ea typeface="Calibri"/>
                <a:cs typeface="Calibri"/>
                <a:sym typeface="Calibri"/>
              </a:rPr>
              <a:t>Assess Holistic QOL in </a:t>
            </a:r>
            <a:r>
              <a:rPr sz="703" b="1">
                <a:latin typeface="Calibri"/>
                <a:ea typeface="Calibri"/>
                <a:cs typeface="Calibri"/>
                <a:sym typeface="Calibri"/>
              </a:rPr>
              <a:t>Usual Environment (6-12 months later) : </a:t>
            </a:r>
            <a:r>
              <a:rPr sz="703">
                <a:latin typeface="Calibri"/>
                <a:ea typeface="Calibri"/>
                <a:cs typeface="Calibri"/>
                <a:sym typeface="Calibri"/>
              </a:rPr>
              <a:t>e.g. EQ-5D, SF-36, etc.</a:t>
            </a:r>
          </a:p>
        </p:txBody>
      </p:sp>
      <p:grpSp>
        <p:nvGrpSpPr>
          <p:cNvPr id="1006" name="Group 1006"/>
          <p:cNvGrpSpPr/>
          <p:nvPr/>
        </p:nvGrpSpPr>
        <p:grpSpPr>
          <a:xfrm>
            <a:off x="2054379" y="2242491"/>
            <a:ext cx="737021" cy="3215455"/>
            <a:chOff x="-1" y="0"/>
            <a:chExt cx="1048206" cy="4573090"/>
          </a:xfrm>
        </p:grpSpPr>
        <p:sp>
          <p:nvSpPr>
            <p:cNvPr id="1004" name="Shape 1004"/>
            <p:cNvSpPr/>
            <p:nvPr/>
          </p:nvSpPr>
          <p:spPr>
            <a:xfrm>
              <a:off x="-2" y="125409"/>
              <a:ext cx="1048208" cy="444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64"/>
                  </a:moveTo>
                  <a:lnTo>
                    <a:pt x="5400" y="1906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064"/>
                  </a:lnTo>
                  <a:lnTo>
                    <a:pt x="21600" y="19064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E1F2"/>
                </a:gs>
                <a:gs pos="16999">
                  <a:srgbClr val="B5D2EC"/>
                </a:gs>
                <a:gs pos="25999">
                  <a:srgbClr val="B5D2EC"/>
                </a:gs>
                <a:gs pos="100000">
                  <a:srgbClr val="F7FAFD"/>
                </a:gs>
              </a:gsLst>
              <a:path path="circle">
                <a:fillToRect l="62278" t="119636" r="37721" b="-19636"/>
              </a:path>
            </a:gradFill>
            <a:ln w="12700" cap="flat">
              <a:solidFill>
                <a:srgbClr val="41719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82187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pic>
          <p:nvPicPr>
            <p:cNvPr id="1005" name="image6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0268" y="-1"/>
              <a:ext cx="786389" cy="4492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09" name="Group 1009"/>
          <p:cNvGrpSpPr/>
          <p:nvPr/>
        </p:nvGrpSpPr>
        <p:grpSpPr>
          <a:xfrm>
            <a:off x="3958318" y="2791889"/>
            <a:ext cx="2000256" cy="275712"/>
            <a:chOff x="-2" y="-1"/>
            <a:chExt cx="2844807" cy="392122"/>
          </a:xfrm>
        </p:grpSpPr>
        <p:sp>
          <p:nvSpPr>
            <p:cNvPr id="1007" name="Shape 1007"/>
            <p:cNvSpPr/>
            <p:nvPr/>
          </p:nvSpPr>
          <p:spPr>
            <a:xfrm rot="10800000">
              <a:off x="-2" y="-1"/>
              <a:ext cx="2555881" cy="392122"/>
            </a:xfrm>
            <a:prstGeom prst="rightArrow">
              <a:avLst>
                <a:gd name="adj1" fmla="val 50000"/>
                <a:gd name="adj2" fmla="val 50033"/>
              </a:avLst>
            </a:prstGeom>
            <a:solidFill>
              <a:srgbClr val="5B9BD5"/>
            </a:solidFill>
            <a:ln w="12700" cap="flat">
              <a:solidFill>
                <a:srgbClr val="41719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82187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707181" y="11532"/>
              <a:ext cx="2137624" cy="369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2145" tIns="32145" rIns="32145" bIns="32145" numCol="1" anchor="t">
              <a:spAutoFit/>
            </a:bodyPr>
            <a:lstStyle>
              <a:lvl1pPr algn="l" defTabSz="6858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266"/>
                <a:t>Interventions</a:t>
              </a:r>
            </a:p>
          </p:txBody>
        </p:sp>
      </p:grpSp>
      <p:sp>
        <p:nvSpPr>
          <p:cNvPr id="1010" name="Shape 1010"/>
          <p:cNvSpPr/>
          <p:nvPr/>
        </p:nvSpPr>
        <p:spPr>
          <a:xfrm>
            <a:off x="1312927" y="1004788"/>
            <a:ext cx="6571723" cy="707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>
            <a:spAutoFit/>
          </a:bodyPr>
          <a:lstStyle>
            <a:lvl1pPr>
              <a:lnSpc>
                <a:spcPct val="90000"/>
              </a:lnSpc>
              <a:defRPr sz="4000" b="1" spc="-39">
                <a:solidFill>
                  <a:srgbClr val="0052E2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320" spc="-27" dirty="0">
                <a:solidFill>
                  <a:srgbClr val="0000FF"/>
                </a:solidFill>
              </a:rPr>
              <a:t>Evaluation Framework for Intervention</a:t>
            </a:r>
            <a:r>
              <a:rPr lang="en-CA" sz="2320" spc="-27" dirty="0">
                <a:solidFill>
                  <a:srgbClr val="0000FF"/>
                </a:solidFill>
              </a:rPr>
              <a:t>al</a:t>
            </a:r>
            <a:r>
              <a:rPr sz="2320" spc="-27" dirty="0">
                <a:solidFill>
                  <a:srgbClr val="0000FF"/>
                </a:solidFill>
              </a:rPr>
              <a:t> Studies</a:t>
            </a:r>
            <a:r>
              <a:rPr lang="en-CA" sz="2320" spc="-27" dirty="0">
                <a:solidFill>
                  <a:srgbClr val="0000FF"/>
                </a:solidFill>
              </a:rPr>
              <a:t> Designed to Aid in the Recovery of ICU Patients</a:t>
            </a:r>
            <a:endParaRPr sz="2320" spc="-27" dirty="0">
              <a:solidFill>
                <a:srgbClr val="0000FF"/>
              </a:solidFill>
            </a:endParaRPr>
          </a:p>
        </p:txBody>
      </p:sp>
      <p:sp>
        <p:nvSpPr>
          <p:cNvPr id="1011" name="Shape 1011"/>
          <p:cNvSpPr/>
          <p:nvPr/>
        </p:nvSpPr>
        <p:spPr>
          <a:xfrm>
            <a:off x="6847717" y="5607594"/>
            <a:ext cx="1563792" cy="18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5" tIns="32145" rIns="32145" bIns="32145">
            <a:spAutoFit/>
          </a:bodyPr>
          <a:lstStyle/>
          <a:p>
            <a:pPr defTabSz="321458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984" dirty="0">
                <a:latin typeface="Avenir Light"/>
                <a:ea typeface="Avenir Light"/>
                <a:cs typeface="Avenir Light"/>
                <a:sym typeface="Avenir Light"/>
              </a:rPr>
              <a:t>Heyland</a:t>
            </a:r>
            <a:r>
              <a:rPr lang="en-CA" sz="984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984" dirty="0" err="1">
                <a:latin typeface="Avenir Light"/>
                <a:ea typeface="Avenir Light"/>
                <a:cs typeface="Avenir Light"/>
                <a:sym typeface="Avenir Light"/>
              </a:rPr>
              <a:t>Clin</a:t>
            </a:r>
            <a:r>
              <a:rPr sz="984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984" dirty="0" err="1">
                <a:latin typeface="Avenir Light"/>
                <a:ea typeface="Avenir Light"/>
                <a:cs typeface="Avenir Light"/>
                <a:sym typeface="Avenir Light"/>
              </a:rPr>
              <a:t>Nutr</a:t>
            </a:r>
            <a:r>
              <a:rPr lang="en-CA" sz="984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984" dirty="0">
                <a:latin typeface="Avenir Light"/>
                <a:ea typeface="Avenir Light"/>
                <a:cs typeface="Avenir Light"/>
                <a:sym typeface="Avenir Light"/>
              </a:rPr>
              <a:t>2015</a:t>
            </a:r>
          </a:p>
        </p:txBody>
      </p:sp>
      <p:pic>
        <p:nvPicPr>
          <p:cNvPr id="37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95" y="935076"/>
            <a:ext cx="964962" cy="3489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98894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 animBg="1" advAuto="0"/>
      <p:bldP spid="100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4414" y="914400"/>
            <a:ext cx="8999696" cy="857250"/>
          </a:xfrm>
        </p:spPr>
        <p:txBody>
          <a:bodyPr/>
          <a:lstStyle/>
          <a:p>
            <a:r>
              <a:rPr lang="en-CA" altLang="en-US" sz="2400" dirty="0">
                <a:latin typeface="Britannic Bold" panose="020B0903060703020204" pitchFamily="34" charset="0"/>
              </a:rPr>
              <a:t>Acute outcomes and 1-year mortality of </a:t>
            </a:r>
            <a:r>
              <a:rPr lang="en-CA" altLang="en-US" sz="2400" dirty="0" smtClean="0">
                <a:latin typeface="Britannic Bold" panose="020B0903060703020204" pitchFamily="34" charset="0"/>
              </a:rPr>
              <a:t> ICU-acquired weakness:</a:t>
            </a:r>
            <a:r>
              <a:rPr lang="en-CA" altLang="en-US" sz="2400" dirty="0">
                <a:latin typeface="Britannic Bold" panose="020B0903060703020204" pitchFamily="34" charset="0"/>
              </a:rPr>
              <a:t/>
            </a:r>
            <a:br>
              <a:rPr lang="en-CA" altLang="en-US" sz="2400" dirty="0">
                <a:latin typeface="Britannic Bold" panose="020B0903060703020204" pitchFamily="34" charset="0"/>
              </a:rPr>
            </a:br>
            <a:r>
              <a:rPr lang="en-CA" altLang="en-US" sz="2400" dirty="0">
                <a:latin typeface="Britannic Bold" panose="020B0903060703020204" pitchFamily="34" charset="0"/>
              </a:rPr>
              <a:t>A cohort study and propensity matched analysis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17696" y="2057400"/>
            <a:ext cx="7772400" cy="4114800"/>
          </a:xfrm>
        </p:spPr>
        <p:txBody>
          <a:bodyPr/>
          <a:lstStyle/>
          <a:p>
            <a:r>
              <a:rPr lang="en-CA" altLang="en-US" sz="2400" dirty="0" smtClean="0"/>
              <a:t>ICU-acquired </a:t>
            </a:r>
            <a:r>
              <a:rPr lang="en-CA" altLang="en-US" sz="2400" dirty="0"/>
              <a:t>weakness shown to:</a:t>
            </a:r>
          </a:p>
          <a:p>
            <a:pPr lvl="1"/>
            <a:r>
              <a:rPr lang="en-CA" altLang="en-US" sz="2000" dirty="0"/>
              <a:t>delay weaning from mechanical ventilation, </a:t>
            </a:r>
          </a:p>
          <a:p>
            <a:pPr lvl="1"/>
            <a:r>
              <a:rPr lang="en-CA" altLang="en-US" sz="2000" dirty="0"/>
              <a:t>extend ICU and hospital stays, </a:t>
            </a:r>
          </a:p>
          <a:p>
            <a:pPr lvl="1"/>
            <a:r>
              <a:rPr lang="en-CA" altLang="en-US" sz="2000" dirty="0"/>
              <a:t>more healthcare related hospital costs and</a:t>
            </a:r>
          </a:p>
          <a:p>
            <a:pPr lvl="1"/>
            <a:r>
              <a:rPr lang="en-CA" altLang="en-US" sz="2000" dirty="0"/>
              <a:t>a higher risk of death at 1 year after ICU admission.</a:t>
            </a:r>
          </a:p>
          <a:p>
            <a:r>
              <a:rPr lang="en-CA" altLang="en-US" sz="2400" dirty="0"/>
              <a:t>These data support causality of the association between weakness and poor outcomes</a:t>
            </a:r>
          </a:p>
          <a:p>
            <a:r>
              <a:rPr lang="en-CA" altLang="en-US" sz="2400" dirty="0"/>
              <a:t> The data underscore the importance of identifying strategies to prevent/treat this debilitating problem 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5791200" y="6400800"/>
            <a:ext cx="34861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350" dirty="0">
                <a:solidFill>
                  <a:schemeClr val="tx2"/>
                </a:solidFill>
                <a:latin typeface="Arial" panose="020B0604020202020204" pitchFamily="34" charset="0"/>
              </a:rPr>
              <a:t>AJRCCM Published on 13-May-2014</a:t>
            </a:r>
          </a:p>
        </p:txBody>
      </p:sp>
    </p:spTree>
    <p:extLst>
      <p:ext uri="{BB962C8B-B14F-4D97-AF65-F5344CB8AC3E}">
        <p14:creationId xmlns:p14="http://schemas.microsoft.com/office/powerpoint/2010/main" val="42922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6477000" cy="857250"/>
          </a:xfrm>
        </p:spPr>
        <p:txBody>
          <a:bodyPr/>
          <a:lstStyle/>
          <a:p>
            <a:r>
              <a:rPr lang="en-US" altLang="en-US" sz="3200" dirty="0">
                <a:latin typeface="Britannic Bold" panose="020B0903060703020204" pitchFamily="34" charset="0"/>
              </a:rPr>
              <a:t>Muscle Matters!</a:t>
            </a:r>
            <a:br>
              <a:rPr lang="en-US" altLang="en-US" sz="3200" dirty="0">
                <a:latin typeface="Britannic Bold" panose="020B0903060703020204" pitchFamily="34" charset="0"/>
              </a:rPr>
            </a:br>
            <a:r>
              <a:rPr lang="en-US" altLang="en-US" sz="3200" dirty="0">
                <a:latin typeface="Britannic Bold" panose="020B0903060703020204" pitchFamily="34" charset="0"/>
              </a:rPr>
              <a:t>Determinants to Lean Body Mass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943100"/>
            <a:ext cx="5105400" cy="37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4"/>
          <p:cNvGrpSpPr>
            <a:grpSpLocks/>
          </p:cNvGrpSpPr>
          <p:nvPr/>
        </p:nvGrpSpPr>
        <p:grpSpPr bwMode="auto">
          <a:xfrm>
            <a:off x="524479" y="1982989"/>
            <a:ext cx="3375422" cy="2503885"/>
            <a:chOff x="142844" y="1285860"/>
            <a:chExt cx="4572033" cy="3482524"/>
          </a:xfrm>
        </p:grpSpPr>
        <p:pic>
          <p:nvPicPr>
            <p:cNvPr id="1013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t="14644" r="50000" b="35547"/>
            <a:stretch>
              <a:fillRect/>
            </a:stretch>
          </p:blipFill>
          <p:spPr bwMode="auto">
            <a:xfrm>
              <a:off x="142844" y="1285860"/>
              <a:ext cx="4572032" cy="342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Isosceles Triangle 7"/>
            <p:cNvSpPr/>
            <p:nvPr/>
          </p:nvSpPr>
          <p:spPr>
            <a:xfrm rot="5400000" flipV="1">
              <a:off x="3565026" y="1674415"/>
              <a:ext cx="1480445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3599802" y="3653309"/>
              <a:ext cx="1410894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6200000" flipH="1" flipV="1">
              <a:off x="-187751" y="1674415"/>
              <a:ext cx="1480445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H="1">
              <a:off x="-191680" y="3692014"/>
              <a:ext cx="1410894" cy="74184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2844" y="1285860"/>
              <a:ext cx="4572033" cy="342953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043358" y="3472461"/>
            <a:ext cx="3111103" cy="2372915"/>
            <a:chOff x="4643438" y="3000372"/>
            <a:chExt cx="4291010" cy="3306188"/>
          </a:xfrm>
        </p:grpSpPr>
        <p:grpSp>
          <p:nvGrpSpPr>
            <p:cNvPr id="101388" name="Group 17"/>
            <p:cNvGrpSpPr>
              <a:grpSpLocks/>
            </p:cNvGrpSpPr>
            <p:nvPr/>
          </p:nvGrpSpPr>
          <p:grpSpPr bwMode="auto">
            <a:xfrm>
              <a:off x="4643438" y="3000372"/>
              <a:ext cx="4291010" cy="3306188"/>
              <a:chOff x="4643438" y="3000372"/>
              <a:chExt cx="4291010" cy="3306188"/>
            </a:xfrm>
          </p:grpSpPr>
          <p:pic>
            <p:nvPicPr>
              <p:cNvPr id="10139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" t="14584" r="50781" b="36458"/>
              <a:stretch>
                <a:fillRect/>
              </a:stretch>
            </p:blipFill>
            <p:spPr bwMode="auto">
              <a:xfrm>
                <a:off x="4643438" y="3000372"/>
                <a:ext cx="4291010" cy="330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Isosceles Triangle 13"/>
              <p:cNvSpPr/>
              <p:nvPr/>
            </p:nvSpPr>
            <p:spPr>
              <a:xfrm rot="16200000">
                <a:off x="8090973" y="5448104"/>
                <a:ext cx="857651" cy="819447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5400000" flipH="1">
                <a:off x="4500914" y="5357528"/>
                <a:ext cx="1071650" cy="786603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 flipV="1">
                <a:off x="7779929" y="3330517"/>
                <a:ext cx="1479739" cy="819447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6200000" flipH="1" flipV="1">
                <a:off x="4313292" y="3330518"/>
                <a:ext cx="1479739" cy="819446"/>
              </a:xfrm>
              <a:prstGeom prst="triangl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643438" y="3000372"/>
              <a:ext cx="4286084" cy="3286281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206735" y="4098134"/>
            <a:ext cx="1749261" cy="1289447"/>
            <a:chOff x="4893785" y="1052736"/>
            <a:chExt cx="2332349" cy="1719262"/>
          </a:xfrm>
        </p:grpSpPr>
        <p:sp>
          <p:nvSpPr>
            <p:cNvPr id="101382" name="Rectangle 31"/>
            <p:cNvSpPr>
              <a:spLocks noChangeArrowheads="1"/>
            </p:cNvSpPr>
            <p:nvPr/>
          </p:nvSpPr>
          <p:spPr bwMode="auto">
            <a:xfrm>
              <a:off x="5035227" y="2467198"/>
              <a:ext cx="3810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1383" name="Rectangle 32"/>
            <p:cNvSpPr>
              <a:spLocks noChangeArrowheads="1"/>
            </p:cNvSpPr>
            <p:nvPr/>
          </p:nvSpPr>
          <p:spPr bwMode="auto">
            <a:xfrm>
              <a:off x="5797227" y="2467198"/>
              <a:ext cx="3810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1384" name="Rectangle 33"/>
            <p:cNvSpPr>
              <a:spLocks noChangeArrowheads="1"/>
            </p:cNvSpPr>
            <p:nvPr/>
          </p:nvSpPr>
          <p:spPr bwMode="auto">
            <a:xfrm>
              <a:off x="5416227" y="2467198"/>
              <a:ext cx="381000" cy="3048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1385" name="Rectangle 37"/>
            <p:cNvSpPr>
              <a:spLocks noChangeArrowheads="1"/>
            </p:cNvSpPr>
            <p:nvPr/>
          </p:nvSpPr>
          <p:spPr bwMode="auto">
            <a:xfrm>
              <a:off x="5055096" y="1476598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1386" name="Text Box 38"/>
            <p:cNvSpPr txBox="1">
              <a:spLocks noChangeArrowheads="1"/>
            </p:cNvSpPr>
            <p:nvPr/>
          </p:nvSpPr>
          <p:spPr bwMode="auto">
            <a:xfrm>
              <a:off x="4901882" y="1052736"/>
              <a:ext cx="2314566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tx1"/>
                  </a:solidFill>
                  <a:latin typeface="Tahoma" panose="020B0604030504040204" pitchFamily="34" charset="0"/>
                </a:rPr>
                <a:t>Skeletal Muscle</a:t>
              </a:r>
            </a:p>
          </p:txBody>
        </p:sp>
        <p:sp>
          <p:nvSpPr>
            <p:cNvPr id="101387" name="Text Box 39"/>
            <p:cNvSpPr txBox="1">
              <a:spLocks noChangeArrowheads="1"/>
            </p:cNvSpPr>
            <p:nvPr/>
          </p:nvSpPr>
          <p:spPr bwMode="auto">
            <a:xfrm>
              <a:off x="4893785" y="2009998"/>
              <a:ext cx="2332349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tx1"/>
                  </a:solidFill>
                  <a:cs typeface="Arial" panose="020B0604020202020204" pitchFamily="34" charset="0"/>
                </a:rPr>
                <a:t>Adipose Tissue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443" y="5387581"/>
            <a:ext cx="2713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Regular"/>
              </a:rPr>
              <a:t>Images courtesy of Dr. Heyland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444" y="990601"/>
            <a:ext cx="733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99DC"/>
                </a:solidFill>
                <a:latin typeface="Arial Regular"/>
              </a:rPr>
              <a:t>Body Composition Lab CT Analysis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84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1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Nutrition in Critical Illness">
  <a:themeElements>
    <a:clrScheme name="Nutrition in Critical Illne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utrition in Critical Ill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utrition in Critical Illn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trition in Critical Illne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trition in Critical Illne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trition in Critical Illne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trition in Critical Illne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trition in Critical Illne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trition in Critical Illne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0000"/>
    </a:accent1>
    <a:accent2>
      <a:srgbClr val="00FFFF"/>
    </a:accent2>
    <a:accent3>
      <a:srgbClr val="AAAAFF"/>
    </a:accent3>
    <a:accent4>
      <a:srgbClr val="DADADA"/>
    </a:accent4>
    <a:accent5>
      <a:srgbClr val="FFA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C:\WINDOWS\Desktop\Reneezepam\Renee\Talks and Handouts\Nutrition in Critical Illness.ppt</Template>
  <TotalTime>10119</TotalTime>
  <Words>2897</Words>
  <Application>Microsoft Office PowerPoint</Application>
  <PresentationFormat>On-screen Show (4:3)</PresentationFormat>
  <Paragraphs>503</Paragraphs>
  <Slides>66</Slides>
  <Notes>33</Notes>
  <HiddenSlides>1</HiddenSlides>
  <MMClips>1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91" baseType="lpstr">
      <vt:lpstr>MS PGothic</vt:lpstr>
      <vt:lpstr>MS PGothic</vt:lpstr>
      <vt:lpstr>SimSun</vt:lpstr>
      <vt:lpstr>AdvPSA183</vt:lpstr>
      <vt:lpstr>Albertus Extra Bold</vt:lpstr>
      <vt:lpstr>Andalus</vt:lpstr>
      <vt:lpstr>Arial</vt:lpstr>
      <vt:lpstr>Arial Narrow</vt:lpstr>
      <vt:lpstr>Arial Regular</vt:lpstr>
      <vt:lpstr>Avenir Book</vt:lpstr>
      <vt:lpstr>Avenir Light</vt:lpstr>
      <vt:lpstr>Avenir Next Condensed</vt:lpstr>
      <vt:lpstr>Britannic Bold</vt:lpstr>
      <vt:lpstr>Calibri</vt:lpstr>
      <vt:lpstr>Gill Sans Light</vt:lpstr>
      <vt:lpstr>Gill Sans MT</vt:lpstr>
      <vt:lpstr>Helvetica</vt:lpstr>
      <vt:lpstr>Helvetica Neue</vt:lpstr>
      <vt:lpstr>Helvetica Neue Light</vt:lpstr>
      <vt:lpstr>Tahoma</vt:lpstr>
      <vt:lpstr>Times New Roman</vt:lpstr>
      <vt:lpstr>Wingdings</vt:lpstr>
      <vt:lpstr>Wingdings 2</vt:lpstr>
      <vt:lpstr>Nutrition in Critical Illness</vt:lpstr>
      <vt:lpstr>Document</vt:lpstr>
      <vt:lpstr>Strategies to Enhance the Physical Recovery of  ICU Survivors</vt:lpstr>
      <vt:lpstr>Learning Objectives</vt:lpstr>
      <vt:lpstr>Clinical Scenario</vt:lpstr>
      <vt:lpstr>PowerPoint Presentation</vt:lpstr>
      <vt:lpstr>PowerPoint Presentation</vt:lpstr>
      <vt:lpstr>PowerPoint Presentation</vt:lpstr>
      <vt:lpstr>Acute outcomes and 1-year mortality of  ICU-acquired weakness: A cohort study and propensity matched analysis</vt:lpstr>
      <vt:lpstr>Muscle Matters! Determinants to Lean Body Mass</vt:lpstr>
      <vt:lpstr>PowerPoint Presentation</vt:lpstr>
      <vt:lpstr>Skeletal Muscle is Related to Mortality in Critical Illness</vt:lpstr>
      <vt:lpstr>Critically ill Patient Lose Muscle Mass</vt:lpstr>
      <vt:lpstr>PowerPoint Presentation</vt:lpstr>
      <vt:lpstr>Low muscularity or Muscle Atrophy in the critically ill can lead to…</vt:lpstr>
      <vt:lpstr>Does increasing protein delivery impact outcomes?</vt:lpstr>
      <vt:lpstr>PowerPoint Presentation</vt:lpstr>
      <vt:lpstr>PowerPoint Presentation</vt:lpstr>
      <vt:lpstr>PowerPoint Presentation</vt:lpstr>
      <vt:lpstr>PowerPoint Presentation</vt:lpstr>
      <vt:lpstr>Observational studies</vt:lpstr>
      <vt:lpstr>Systematic Review of RCTs of  High vs. Low Dose Protein</vt:lpstr>
      <vt:lpstr>PowerPoint Presentation</vt:lpstr>
      <vt:lpstr>Initial Tropic vs. Full EN  in Patients with Acute Lung Injury </vt:lpstr>
      <vt:lpstr>Initial Tropic vs. Full EN  in Patients with Acute Lung Injury </vt:lpstr>
      <vt:lpstr>PowerPoint Presentation</vt:lpstr>
      <vt:lpstr>Trophic vs. Full enteral feeding in critically ill patients with acute respiratory failure</vt:lpstr>
      <vt:lpstr>Nutritional Adequacy and Long-term Outcomes in Critically Ill Patients Requiring Prolonged Mechanical Ventilation</vt:lpstr>
      <vt:lpstr>Estimates of association between nutritional adequacy and SF-36 scores</vt:lpstr>
      <vt:lpstr>PowerPoint Presentation</vt:lpstr>
      <vt:lpstr>How to get bigger bang for your buck!</vt:lpstr>
      <vt:lpstr>Exercise Training and Nutritional Supplementation for Physical Frailty in Very Elderly People</vt:lpstr>
      <vt:lpstr>PowerPoint Presentation</vt:lpstr>
      <vt:lpstr>↑ Interest in exercise in the ICU</vt:lpstr>
      <vt:lpstr>Cycling in the ICU</vt:lpstr>
      <vt:lpstr>Exercise in the ICU</vt:lpstr>
      <vt:lpstr>PowerPoint Presentation</vt:lpstr>
      <vt:lpstr>PowerPoint Presentation</vt:lpstr>
      <vt:lpstr>PowerPoint Presentation</vt:lpstr>
      <vt:lpstr>PowerPoint Presentation</vt:lpstr>
      <vt:lpstr>Exercise in the ICU</vt:lpstr>
      <vt:lpstr>Combined Exercise and Protein</vt:lpstr>
      <vt:lpstr>NEXIS Concept</vt:lpstr>
      <vt:lpstr>NEXIS Trial</vt:lpstr>
      <vt:lpstr>PowerPoint Presentation</vt:lpstr>
      <vt:lpstr>Inclusion Criteria</vt:lpstr>
      <vt:lpstr>Exclusion Criteria</vt:lpstr>
      <vt:lpstr>Exclusion Criteria</vt:lpstr>
      <vt:lpstr>Protein Intervention</vt:lpstr>
      <vt:lpstr>In-bed Cycle Ergometry Exercise Intervention</vt:lpstr>
      <vt:lpstr>Exercise Intervention</vt:lpstr>
      <vt:lpstr>Exercise Intervention</vt:lpstr>
      <vt:lpstr>Primary Outcome</vt:lpstr>
      <vt:lpstr>Secondary Outcomes</vt:lpstr>
      <vt:lpstr>Secondary Outcomes</vt:lpstr>
      <vt:lpstr>Sample Size</vt:lpstr>
      <vt:lpstr>Stay Tuned for Results!</vt:lpstr>
      <vt:lpstr>Ulimorelin is an IV Ghrelin Agonist with Multiple Potential Benefits in EFI Patients</vt:lpstr>
      <vt:lpstr>PowerPoint Presentation</vt:lpstr>
      <vt:lpstr>Effects of Ghrelin on Muscle Function in COPD Patients</vt:lpstr>
      <vt:lpstr>Oral Ghrelin Agonist MK-677 (Ibutamoren) Improves SPPB Gait Speed in Older Adults Post Hip Fracture</vt:lpstr>
      <vt:lpstr>PowerPoint Presentation</vt:lpstr>
      <vt:lpstr>Other Strategies to Preserving Muscle and Optimizing Outcomes</vt:lpstr>
      <vt:lpstr>Liberal Protein, Exercise and anabolic agents!</vt:lpstr>
      <vt:lpstr>PowerPoint Presentation</vt:lpstr>
      <vt:lpstr>Thank you</vt:lpstr>
      <vt:lpstr>PowerPoint Presentation</vt:lpstr>
      <vt:lpstr>PowerPoint Presentation</vt:lpstr>
    </vt:vector>
  </TitlesOfParts>
  <Company>Harborview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Square Meals in the ICU: Evidence for Nutrition in Critical Illness</dc:title>
  <dc:creator>Stapleton</dc:creator>
  <cp:lastModifiedBy>Daren Heyland</cp:lastModifiedBy>
  <cp:revision>580</cp:revision>
  <cp:lastPrinted>2004-01-15T19:34:27Z</cp:lastPrinted>
  <dcterms:created xsi:type="dcterms:W3CDTF">2004-01-15T16:54:04Z</dcterms:created>
  <dcterms:modified xsi:type="dcterms:W3CDTF">2018-09-12T02:32:51Z</dcterms:modified>
</cp:coreProperties>
</file>